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sldIdLst>
    <p:sldId id="281" r:id="rId2"/>
    <p:sldId id="256" r:id="rId3"/>
    <p:sldId id="289" r:id="rId4"/>
    <p:sldId id="282" r:id="rId5"/>
    <p:sldId id="272" r:id="rId6"/>
    <p:sldId id="297" r:id="rId7"/>
    <p:sldId id="279" r:id="rId8"/>
    <p:sldId id="292" r:id="rId9"/>
    <p:sldId id="300" r:id="rId10"/>
    <p:sldId id="258" r:id="rId11"/>
    <p:sldId id="266" r:id="rId12"/>
    <p:sldId id="283" r:id="rId13"/>
    <p:sldId id="263" r:id="rId14"/>
    <p:sldId id="298" r:id="rId15"/>
    <p:sldId id="301" r:id="rId16"/>
    <p:sldId id="265" r:id="rId1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a Martino Avila" initials="FMA"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1687" autoAdjust="0"/>
  </p:normalViewPr>
  <p:slideViewPr>
    <p:cSldViewPr>
      <p:cViewPr varScale="1">
        <p:scale>
          <a:sx n="73" d="100"/>
          <a:sy n="73" d="100"/>
        </p:scale>
        <p:origin x="10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FC7CF-86E3-4D37-9BD9-B2A79E289A83}" type="datetimeFigureOut">
              <a:rPr lang="es-AR" smtClean="0"/>
              <a:t>5/7/2021</a:t>
            </a:fld>
            <a:endParaRPr lang="es-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5495D-9AC8-4F8F-B5FB-B70CF1A6B5AD}" type="slidenum">
              <a:rPr lang="es-AR" smtClean="0"/>
              <a:t>‹Nº›</a:t>
            </a:fld>
            <a:endParaRPr lang="es-AR"/>
          </a:p>
        </p:txBody>
      </p:sp>
    </p:spTree>
    <p:extLst>
      <p:ext uri="{BB962C8B-B14F-4D97-AF65-F5344CB8AC3E}">
        <p14:creationId xmlns:p14="http://schemas.microsoft.com/office/powerpoint/2010/main" val="355985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s.wikipedia.org/wiki/Fundamentaci%C3%B3n_de_la_metaf%C3%ADsica_de_las_costumbr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ired.it/attualita/tech/2020/02/28/intelligenza-artificiale-etica-vaticano-microsoft-ibm/?refresh_c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9BA5495D-9AC8-4F8F-B5FB-B70CF1A6B5AD}" type="slidenum">
              <a:rPr lang="es-AR" smtClean="0"/>
              <a:t>3</a:t>
            </a:fld>
            <a:endParaRPr lang="es-AR"/>
          </a:p>
        </p:txBody>
      </p:sp>
    </p:spTree>
    <p:extLst>
      <p:ext uri="{BB962C8B-B14F-4D97-AF65-F5344CB8AC3E}">
        <p14:creationId xmlns:p14="http://schemas.microsoft.com/office/powerpoint/2010/main" val="134561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9BA5495D-9AC8-4F8F-B5FB-B70CF1A6B5AD}" type="slidenum">
              <a:rPr lang="es-AR" smtClean="0"/>
              <a:t>5</a:t>
            </a:fld>
            <a:endParaRPr lang="es-AR"/>
          </a:p>
        </p:txBody>
      </p:sp>
    </p:spTree>
    <p:extLst>
      <p:ext uri="{BB962C8B-B14F-4D97-AF65-F5344CB8AC3E}">
        <p14:creationId xmlns:p14="http://schemas.microsoft.com/office/powerpoint/2010/main" val="53255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latin typeface="Times New Roman" panose="02020603050405020304" pitchFamily="18" charset="0"/>
                <a:cs typeface="Times New Roman" panose="02020603050405020304" pitchFamily="18" charset="0"/>
              </a:rPr>
              <a:t>Emanuel Kant </a:t>
            </a:r>
            <a:r>
              <a:rPr lang="es-ES" sz="1200" i="1" dirty="0">
                <a:latin typeface="Times New Roman" panose="02020603050405020304" pitchFamily="18" charset="0"/>
                <a:cs typeface="Times New Roman" panose="02020603050405020304" pitchFamily="18" charset="0"/>
                <a:hlinkClick r:id="rId3" tooltip="Fundamentación de la metafísica de las costumbres"/>
              </a:rPr>
              <a:t>Fundamentación de la metafísica de las costumbres</a:t>
            </a:r>
            <a:r>
              <a:rPr lang="es-ES" sz="1200" dirty="0">
                <a:latin typeface="Times New Roman" panose="02020603050405020304" pitchFamily="18" charset="0"/>
                <a:cs typeface="Times New Roman" panose="02020603050405020304" pitchFamily="18" charset="0"/>
              </a:rPr>
              <a:t> (1785)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latin typeface="Times New Roman" panose="02020603050405020304" pitchFamily="18" charset="0"/>
                <a:cs typeface="Times New Roman" panose="02020603050405020304" pitchFamily="18" charset="0"/>
              </a:rPr>
              <a:t>David Ross, </a:t>
            </a:r>
            <a:r>
              <a:rPr lang="es-ES" sz="1200" dirty="0" err="1">
                <a:latin typeface="Times New Roman" panose="02020603050405020304" pitchFamily="18" charset="0"/>
                <a:cs typeface="Times New Roman" panose="02020603050405020304" pitchFamily="18" charset="0"/>
              </a:rPr>
              <a:t>The</a:t>
            </a:r>
            <a:r>
              <a:rPr lang="es-ES" sz="1200" dirty="0">
                <a:latin typeface="Times New Roman" panose="02020603050405020304" pitchFamily="18" charset="0"/>
                <a:cs typeface="Times New Roman" panose="02020603050405020304" pitchFamily="18" charset="0"/>
              </a:rPr>
              <a:t> </a:t>
            </a:r>
            <a:r>
              <a:rPr lang="es-ES" sz="1200" dirty="0" err="1">
                <a:latin typeface="Times New Roman" panose="02020603050405020304" pitchFamily="18" charset="0"/>
                <a:cs typeface="Times New Roman" panose="02020603050405020304" pitchFamily="18" charset="0"/>
              </a:rPr>
              <a:t>right</a:t>
            </a:r>
            <a:r>
              <a:rPr lang="es-ES" sz="1200" dirty="0">
                <a:latin typeface="Times New Roman" panose="02020603050405020304" pitchFamily="18" charset="0"/>
                <a:cs typeface="Times New Roman" panose="02020603050405020304" pitchFamily="18" charset="0"/>
              </a:rPr>
              <a:t> and </a:t>
            </a:r>
            <a:r>
              <a:rPr lang="es-ES" sz="1200" dirty="0" err="1">
                <a:latin typeface="Times New Roman" panose="02020603050405020304" pitchFamily="18" charset="0"/>
                <a:cs typeface="Times New Roman" panose="02020603050405020304" pitchFamily="18" charset="0"/>
              </a:rPr>
              <a:t>the</a:t>
            </a:r>
            <a:r>
              <a:rPr lang="es-ES" sz="1200" dirty="0">
                <a:latin typeface="Times New Roman" panose="02020603050405020304" pitchFamily="18" charset="0"/>
                <a:cs typeface="Times New Roman" panose="02020603050405020304" pitchFamily="18" charset="0"/>
              </a:rPr>
              <a:t> Good (1930)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Times New Roman" panose="02020603050405020304" pitchFamily="18" charset="0"/>
              <a:cs typeface="Times New Roman" panose="02020603050405020304" pitchFamily="18" charset="0"/>
            </a:endParaRPr>
          </a:p>
          <a:p>
            <a:endParaRPr lang="es-AR" dirty="0"/>
          </a:p>
        </p:txBody>
      </p:sp>
      <p:sp>
        <p:nvSpPr>
          <p:cNvPr id="4" name="Slide Number Placeholder 3"/>
          <p:cNvSpPr>
            <a:spLocks noGrp="1"/>
          </p:cNvSpPr>
          <p:nvPr>
            <p:ph type="sldNum" sz="quarter" idx="5"/>
          </p:nvPr>
        </p:nvSpPr>
        <p:spPr/>
        <p:txBody>
          <a:bodyPr/>
          <a:lstStyle/>
          <a:p>
            <a:fld id="{9BA5495D-9AC8-4F8F-B5FB-B70CF1A6B5AD}" type="slidenum">
              <a:rPr lang="es-AR" smtClean="0"/>
              <a:t>12</a:t>
            </a:fld>
            <a:endParaRPr lang="es-AR"/>
          </a:p>
        </p:txBody>
      </p:sp>
    </p:spTree>
    <p:extLst>
      <p:ext uri="{BB962C8B-B14F-4D97-AF65-F5344CB8AC3E}">
        <p14:creationId xmlns:p14="http://schemas.microsoft.com/office/powerpoint/2010/main" val="125256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u="sng" dirty="0">
                <a:latin typeface="Times New Roman" panose="02020603050405020304" pitchFamily="18" charset="0"/>
                <a:cs typeface="Times New Roman" panose="02020603050405020304" pitchFamily="18" charset="0"/>
                <a:hlinkClick r:id="rId3"/>
              </a:rPr>
              <a:t>https://www.wired.it/attualita/tech/2020/02/28/intelligenza-artificiale-etica-vaticano-microsoft-ibm/?refresh_ce</a:t>
            </a:r>
            <a:r>
              <a:rPr lang="es-ES" u="sng" dirty="0">
                <a:hlinkClick r:id="rId3"/>
              </a:rPr>
              <a:t>=</a:t>
            </a:r>
            <a:endParaRPr lang="es-ES" b="1" u="sng" dirty="0"/>
          </a:p>
          <a:p>
            <a:endParaRPr lang="es-ES" b="1" u="sng" dirty="0"/>
          </a:p>
          <a:p>
            <a:r>
              <a:rPr lang="es-ES" sz="1200" dirty="0">
                <a:latin typeface="Times New Roman" panose="02020603050405020304" pitchFamily="18" charset="0"/>
                <a:cs typeface="Times New Roman" panose="02020603050405020304" pitchFamily="18" charset="0"/>
              </a:rPr>
              <a:t>El manifiesto fue firmado por Paola Pisano, Ministra de Innovación Tecnológica, Monseñor </a:t>
            </a:r>
            <a:r>
              <a:rPr lang="es-ES" sz="1200" dirty="0" err="1">
                <a:latin typeface="Times New Roman" panose="02020603050405020304" pitchFamily="18" charset="0"/>
                <a:cs typeface="Times New Roman" panose="02020603050405020304" pitchFamily="18" charset="0"/>
              </a:rPr>
              <a:t>Vincenzo</a:t>
            </a:r>
            <a:r>
              <a:rPr lang="es-ES" sz="1200" dirty="0">
                <a:latin typeface="Times New Roman" panose="02020603050405020304" pitchFamily="18" charset="0"/>
                <a:cs typeface="Times New Roman" panose="02020603050405020304" pitchFamily="18" charset="0"/>
              </a:rPr>
              <a:t> </a:t>
            </a:r>
            <a:r>
              <a:rPr lang="es-ES" sz="1200" dirty="0" err="1">
                <a:latin typeface="Times New Roman" panose="02020603050405020304" pitchFamily="18" charset="0"/>
                <a:cs typeface="Times New Roman" panose="02020603050405020304" pitchFamily="18" charset="0"/>
              </a:rPr>
              <a:t>Paglia</a:t>
            </a:r>
            <a:r>
              <a:rPr lang="es-ES" sz="1200" dirty="0">
                <a:latin typeface="Times New Roman" panose="02020603050405020304" pitchFamily="18" charset="0"/>
                <a:cs typeface="Times New Roman" panose="02020603050405020304" pitchFamily="18" charset="0"/>
              </a:rPr>
              <a:t>, Presidente de la Academia Pontificia para la Vida, el Director General de Fao </a:t>
            </a:r>
            <a:r>
              <a:rPr lang="es-ES" sz="1200" dirty="0" err="1">
                <a:latin typeface="Times New Roman" panose="02020603050405020304" pitchFamily="18" charset="0"/>
                <a:cs typeface="Times New Roman" panose="02020603050405020304" pitchFamily="18" charset="0"/>
              </a:rPr>
              <a:t>Dongyu</a:t>
            </a:r>
            <a:r>
              <a:rPr lang="es-ES" sz="1200" dirty="0">
                <a:latin typeface="Times New Roman" panose="02020603050405020304" pitchFamily="18" charset="0"/>
                <a:cs typeface="Times New Roman" panose="02020603050405020304" pitchFamily="18" charset="0"/>
              </a:rPr>
              <a:t> Qu y los presidentes de Microsoft e IBM. David </a:t>
            </a:r>
            <a:r>
              <a:rPr lang="es-ES" sz="1200" dirty="0" err="1">
                <a:latin typeface="Times New Roman" panose="02020603050405020304" pitchFamily="18" charset="0"/>
                <a:cs typeface="Times New Roman" panose="02020603050405020304" pitchFamily="18" charset="0"/>
              </a:rPr>
              <a:t>Sassoli</a:t>
            </a:r>
            <a:r>
              <a:rPr lang="es-ES" sz="1200" dirty="0">
                <a:latin typeface="Times New Roman" panose="02020603050405020304" pitchFamily="18" charset="0"/>
                <a:cs typeface="Times New Roman" panose="02020603050405020304" pitchFamily="18" charset="0"/>
              </a:rPr>
              <a:t>, Presidente del Parlamento Europeo, también estuvo presente en el evento. </a:t>
            </a:r>
            <a:endParaRPr lang="es-AR" dirty="0"/>
          </a:p>
        </p:txBody>
      </p:sp>
      <p:sp>
        <p:nvSpPr>
          <p:cNvPr id="4" name="Slide Number Placeholder 3"/>
          <p:cNvSpPr>
            <a:spLocks noGrp="1"/>
          </p:cNvSpPr>
          <p:nvPr>
            <p:ph type="sldNum" sz="quarter" idx="5"/>
          </p:nvPr>
        </p:nvSpPr>
        <p:spPr/>
        <p:txBody>
          <a:bodyPr/>
          <a:lstStyle/>
          <a:p>
            <a:fld id="{9BA5495D-9AC8-4F8F-B5FB-B70CF1A6B5AD}" type="slidenum">
              <a:rPr lang="es-AR" smtClean="0"/>
              <a:t>16</a:t>
            </a:fld>
            <a:endParaRPr lang="es-AR"/>
          </a:p>
        </p:txBody>
      </p:sp>
    </p:spTree>
    <p:extLst>
      <p:ext uri="{BB962C8B-B14F-4D97-AF65-F5344CB8AC3E}">
        <p14:creationId xmlns:p14="http://schemas.microsoft.com/office/powerpoint/2010/main" val="50941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2819-16F6-41D4-B7A8-E0075B02DC9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s-AR"/>
          </a:p>
        </p:txBody>
      </p:sp>
      <p:sp>
        <p:nvSpPr>
          <p:cNvPr id="3" name="Subtitle 2">
            <a:extLst>
              <a:ext uri="{FF2B5EF4-FFF2-40B4-BE49-F238E27FC236}">
                <a16:creationId xmlns:a16="http://schemas.microsoft.com/office/drawing/2014/main" id="{73C9A9FC-564F-4B74-BB9C-796DF6AF554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s-AR"/>
          </a:p>
        </p:txBody>
      </p:sp>
      <p:sp>
        <p:nvSpPr>
          <p:cNvPr id="4" name="Date Placeholder 3">
            <a:extLst>
              <a:ext uri="{FF2B5EF4-FFF2-40B4-BE49-F238E27FC236}">
                <a16:creationId xmlns:a16="http://schemas.microsoft.com/office/drawing/2014/main" id="{6AFE823A-E809-4537-A50A-985E1383565E}"/>
              </a:ext>
            </a:extLst>
          </p:cNvPr>
          <p:cNvSpPr>
            <a:spLocks noGrp="1"/>
          </p:cNvSpPr>
          <p:nvPr>
            <p:ph type="dt" sz="half" idx="10"/>
          </p:nvPr>
        </p:nvSpPr>
        <p:spPr/>
        <p:txBody>
          <a:bodyPr/>
          <a:lstStyle/>
          <a:p>
            <a:fld id="{082ED1F3-329F-4CDA-83AD-037AB063C053}" type="datetimeFigureOut">
              <a:rPr lang="es-ES" smtClean="0"/>
              <a:t>05/07/2021</a:t>
            </a:fld>
            <a:endParaRPr lang="es-ES"/>
          </a:p>
        </p:txBody>
      </p:sp>
      <p:sp>
        <p:nvSpPr>
          <p:cNvPr id="5" name="Footer Placeholder 4">
            <a:extLst>
              <a:ext uri="{FF2B5EF4-FFF2-40B4-BE49-F238E27FC236}">
                <a16:creationId xmlns:a16="http://schemas.microsoft.com/office/drawing/2014/main" id="{A03F1682-EAB8-4006-83CF-B3BEEA2C1B1C}"/>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9D3AB74-32F9-4209-A3C4-409D06557724}"/>
              </a:ext>
            </a:extLst>
          </p:cNvPr>
          <p:cNvSpPr>
            <a:spLocks noGrp="1"/>
          </p:cNvSpPr>
          <p:nvPr>
            <p:ph type="sldNum" sz="quarter" idx="12"/>
          </p:nvPr>
        </p:nvSpPr>
        <p:spPr/>
        <p:txBody>
          <a:bodyPr/>
          <a:lstStyle/>
          <a:p>
            <a:fld id="{C8E3B3E8-57A8-4E18-8424-02C3560372E4}" type="slidenum">
              <a:rPr lang="es-ES" smtClean="0"/>
              <a:t>‹Nº›</a:t>
            </a:fld>
            <a:endParaRPr lang="es-ES"/>
          </a:p>
        </p:txBody>
      </p:sp>
    </p:spTree>
    <p:extLst>
      <p:ext uri="{BB962C8B-B14F-4D97-AF65-F5344CB8AC3E}">
        <p14:creationId xmlns:p14="http://schemas.microsoft.com/office/powerpoint/2010/main" val="34605448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EAFD-E5A5-4446-B6F6-CB1A6F90DCA1}"/>
              </a:ext>
            </a:extLst>
          </p:cNvPr>
          <p:cNvSpPr>
            <a:spLocks noGrp="1"/>
          </p:cNvSpPr>
          <p:nvPr>
            <p:ph type="title"/>
          </p:nvPr>
        </p:nvSpPr>
        <p:spPr/>
        <p:txBody>
          <a:bodyPr/>
          <a:lstStyle/>
          <a:p>
            <a:r>
              <a:rPr lang="en-US"/>
              <a:t>Click to edit Master title style</a:t>
            </a:r>
            <a:endParaRPr lang="es-AR"/>
          </a:p>
        </p:txBody>
      </p:sp>
      <p:sp>
        <p:nvSpPr>
          <p:cNvPr id="3" name="Vertical Text Placeholder 2">
            <a:extLst>
              <a:ext uri="{FF2B5EF4-FFF2-40B4-BE49-F238E27FC236}">
                <a16:creationId xmlns:a16="http://schemas.microsoft.com/office/drawing/2014/main" id="{A44055FD-8F9E-4690-B56B-2EB8F15AE1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5DA72DDC-B465-42D3-9D84-73DF5C5D40AD}"/>
              </a:ext>
            </a:extLst>
          </p:cNvPr>
          <p:cNvSpPr>
            <a:spLocks noGrp="1"/>
          </p:cNvSpPr>
          <p:nvPr>
            <p:ph type="dt" sz="half" idx="10"/>
          </p:nvPr>
        </p:nvSpPr>
        <p:spPr/>
        <p:txBody>
          <a:bodyPr/>
          <a:lstStyle/>
          <a:p>
            <a:fld id="{082ED1F3-329F-4CDA-83AD-037AB063C053}" type="datetimeFigureOut">
              <a:rPr lang="es-ES" smtClean="0"/>
              <a:t>05/07/2021</a:t>
            </a:fld>
            <a:endParaRPr lang="es-ES"/>
          </a:p>
        </p:txBody>
      </p:sp>
      <p:sp>
        <p:nvSpPr>
          <p:cNvPr id="5" name="Footer Placeholder 4">
            <a:extLst>
              <a:ext uri="{FF2B5EF4-FFF2-40B4-BE49-F238E27FC236}">
                <a16:creationId xmlns:a16="http://schemas.microsoft.com/office/drawing/2014/main" id="{8F02D299-DF33-4F9C-96D5-0D3F4D75C9AE}"/>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47D1D47-D8F9-4CC6-8D18-76BE53FCC198}"/>
              </a:ext>
            </a:extLst>
          </p:cNvPr>
          <p:cNvSpPr>
            <a:spLocks noGrp="1"/>
          </p:cNvSpPr>
          <p:nvPr>
            <p:ph type="sldNum" sz="quarter" idx="12"/>
          </p:nvPr>
        </p:nvSpPr>
        <p:spPr/>
        <p:txBody>
          <a:bodyPr/>
          <a:lstStyle/>
          <a:p>
            <a:fld id="{C8E3B3E8-57A8-4E18-8424-02C3560372E4}" type="slidenum">
              <a:rPr lang="es-ES" smtClean="0"/>
              <a:t>‹Nº›</a:t>
            </a:fld>
            <a:endParaRPr lang="es-ES"/>
          </a:p>
        </p:txBody>
      </p:sp>
    </p:spTree>
    <p:extLst>
      <p:ext uri="{BB962C8B-B14F-4D97-AF65-F5344CB8AC3E}">
        <p14:creationId xmlns:p14="http://schemas.microsoft.com/office/powerpoint/2010/main" val="234609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94F6F4-52F7-4EE9-AB21-682814FAF9D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s-AR"/>
          </a:p>
        </p:txBody>
      </p:sp>
      <p:sp>
        <p:nvSpPr>
          <p:cNvPr id="3" name="Vertical Text Placeholder 2">
            <a:extLst>
              <a:ext uri="{FF2B5EF4-FFF2-40B4-BE49-F238E27FC236}">
                <a16:creationId xmlns:a16="http://schemas.microsoft.com/office/drawing/2014/main" id="{D5500FAE-8200-428B-BE71-E7755E38FD9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0BB00003-C31C-4C1D-B36A-776A72ECE875}"/>
              </a:ext>
            </a:extLst>
          </p:cNvPr>
          <p:cNvSpPr>
            <a:spLocks noGrp="1"/>
          </p:cNvSpPr>
          <p:nvPr>
            <p:ph type="dt" sz="half" idx="10"/>
          </p:nvPr>
        </p:nvSpPr>
        <p:spPr/>
        <p:txBody>
          <a:bodyPr/>
          <a:lstStyle/>
          <a:p>
            <a:fld id="{082ED1F3-329F-4CDA-83AD-037AB063C053}" type="datetimeFigureOut">
              <a:rPr lang="es-ES" smtClean="0"/>
              <a:t>05/07/2021</a:t>
            </a:fld>
            <a:endParaRPr lang="es-ES"/>
          </a:p>
        </p:txBody>
      </p:sp>
      <p:sp>
        <p:nvSpPr>
          <p:cNvPr id="5" name="Footer Placeholder 4">
            <a:extLst>
              <a:ext uri="{FF2B5EF4-FFF2-40B4-BE49-F238E27FC236}">
                <a16:creationId xmlns:a16="http://schemas.microsoft.com/office/drawing/2014/main" id="{01C70B05-DCA8-41AE-94F6-40380ABAD47A}"/>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8C351016-68E2-4B57-ADD3-8F123E9F60E0}"/>
              </a:ext>
            </a:extLst>
          </p:cNvPr>
          <p:cNvSpPr>
            <a:spLocks noGrp="1"/>
          </p:cNvSpPr>
          <p:nvPr>
            <p:ph type="sldNum" sz="quarter" idx="12"/>
          </p:nvPr>
        </p:nvSpPr>
        <p:spPr/>
        <p:txBody>
          <a:bodyPr/>
          <a:lstStyle/>
          <a:p>
            <a:fld id="{C8E3B3E8-57A8-4E18-8424-02C3560372E4}" type="slidenum">
              <a:rPr lang="es-ES" smtClean="0"/>
              <a:t>‹Nº›</a:t>
            </a:fld>
            <a:endParaRPr lang="es-ES"/>
          </a:p>
        </p:txBody>
      </p:sp>
    </p:spTree>
    <p:extLst>
      <p:ext uri="{BB962C8B-B14F-4D97-AF65-F5344CB8AC3E}">
        <p14:creationId xmlns:p14="http://schemas.microsoft.com/office/powerpoint/2010/main" val="34607481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F559-B6C5-4997-8389-3E5BE6179544}"/>
              </a:ext>
            </a:extLst>
          </p:cNvPr>
          <p:cNvSpPr>
            <a:spLocks noGrp="1"/>
          </p:cNvSpPr>
          <p:nvPr>
            <p:ph type="title"/>
          </p:nvPr>
        </p:nvSpPr>
        <p:spPr/>
        <p:txBody>
          <a:bodyPr/>
          <a:lstStyle/>
          <a:p>
            <a:r>
              <a:rPr lang="en-US"/>
              <a:t>Click to edit Master title style</a:t>
            </a:r>
            <a:endParaRPr lang="es-AR"/>
          </a:p>
        </p:txBody>
      </p:sp>
      <p:sp>
        <p:nvSpPr>
          <p:cNvPr id="3" name="Content Placeholder 2">
            <a:extLst>
              <a:ext uri="{FF2B5EF4-FFF2-40B4-BE49-F238E27FC236}">
                <a16:creationId xmlns:a16="http://schemas.microsoft.com/office/drawing/2014/main" id="{FF9F422E-FC0B-4E51-B2CC-4365AC8C9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5D1FBD2D-826B-42A7-9D47-1BAD1DCC79E6}"/>
              </a:ext>
            </a:extLst>
          </p:cNvPr>
          <p:cNvSpPr>
            <a:spLocks noGrp="1"/>
          </p:cNvSpPr>
          <p:nvPr>
            <p:ph type="dt" sz="half" idx="10"/>
          </p:nvPr>
        </p:nvSpPr>
        <p:spPr/>
        <p:txBody>
          <a:bodyPr/>
          <a:lstStyle/>
          <a:p>
            <a:fld id="{082ED1F3-329F-4CDA-83AD-037AB063C053}" type="datetimeFigureOut">
              <a:rPr lang="es-ES" smtClean="0"/>
              <a:t>05/07/2021</a:t>
            </a:fld>
            <a:endParaRPr lang="es-ES"/>
          </a:p>
        </p:txBody>
      </p:sp>
      <p:sp>
        <p:nvSpPr>
          <p:cNvPr id="5" name="Footer Placeholder 4">
            <a:extLst>
              <a:ext uri="{FF2B5EF4-FFF2-40B4-BE49-F238E27FC236}">
                <a16:creationId xmlns:a16="http://schemas.microsoft.com/office/drawing/2014/main" id="{F6753071-26A3-4249-9EB3-8C203C12DB3F}"/>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FC714528-A5FA-410C-8E71-1EE457CF2519}"/>
              </a:ext>
            </a:extLst>
          </p:cNvPr>
          <p:cNvSpPr>
            <a:spLocks noGrp="1"/>
          </p:cNvSpPr>
          <p:nvPr>
            <p:ph type="sldNum" sz="quarter" idx="12"/>
          </p:nvPr>
        </p:nvSpPr>
        <p:spPr/>
        <p:txBody>
          <a:bodyPr/>
          <a:lstStyle/>
          <a:p>
            <a:fld id="{C8E3B3E8-57A8-4E18-8424-02C3560372E4}" type="slidenum">
              <a:rPr lang="es-ES" smtClean="0"/>
              <a:t>‹Nº›</a:t>
            </a:fld>
            <a:endParaRPr lang="es-ES"/>
          </a:p>
        </p:txBody>
      </p:sp>
    </p:spTree>
    <p:extLst>
      <p:ext uri="{BB962C8B-B14F-4D97-AF65-F5344CB8AC3E}">
        <p14:creationId xmlns:p14="http://schemas.microsoft.com/office/powerpoint/2010/main" val="199520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6805-912C-4494-A10D-5E7BF03357A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s-AR"/>
          </a:p>
        </p:txBody>
      </p:sp>
      <p:sp>
        <p:nvSpPr>
          <p:cNvPr id="3" name="Text Placeholder 2">
            <a:extLst>
              <a:ext uri="{FF2B5EF4-FFF2-40B4-BE49-F238E27FC236}">
                <a16:creationId xmlns:a16="http://schemas.microsoft.com/office/drawing/2014/main" id="{DB33BEA4-4FA7-4347-B488-5B29BCA54FF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1ADF1-2AF6-4BD5-82EC-A91BA4101D71}"/>
              </a:ext>
            </a:extLst>
          </p:cNvPr>
          <p:cNvSpPr>
            <a:spLocks noGrp="1"/>
          </p:cNvSpPr>
          <p:nvPr>
            <p:ph type="dt" sz="half" idx="10"/>
          </p:nvPr>
        </p:nvSpPr>
        <p:spPr/>
        <p:txBody>
          <a:bodyPr/>
          <a:lstStyle/>
          <a:p>
            <a:fld id="{082ED1F3-329F-4CDA-83AD-037AB063C053}" type="datetimeFigureOut">
              <a:rPr lang="es-ES" smtClean="0"/>
              <a:t>05/07/2021</a:t>
            </a:fld>
            <a:endParaRPr lang="es-ES"/>
          </a:p>
        </p:txBody>
      </p:sp>
      <p:sp>
        <p:nvSpPr>
          <p:cNvPr id="5" name="Footer Placeholder 4">
            <a:extLst>
              <a:ext uri="{FF2B5EF4-FFF2-40B4-BE49-F238E27FC236}">
                <a16:creationId xmlns:a16="http://schemas.microsoft.com/office/drawing/2014/main" id="{B491AF5F-FA52-4833-9B1B-A438AC96F448}"/>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6AEE438D-C352-4E7B-9FA0-0BD3AEB37D66}"/>
              </a:ext>
            </a:extLst>
          </p:cNvPr>
          <p:cNvSpPr>
            <a:spLocks noGrp="1"/>
          </p:cNvSpPr>
          <p:nvPr>
            <p:ph type="sldNum" sz="quarter" idx="12"/>
          </p:nvPr>
        </p:nvSpPr>
        <p:spPr/>
        <p:txBody>
          <a:bodyPr/>
          <a:lstStyle/>
          <a:p>
            <a:fld id="{C8E3B3E8-57A8-4E18-8424-02C3560372E4}" type="slidenum">
              <a:rPr lang="es-ES" smtClean="0"/>
              <a:t>‹Nº›</a:t>
            </a:fld>
            <a:endParaRPr lang="es-ES"/>
          </a:p>
        </p:txBody>
      </p:sp>
    </p:spTree>
    <p:extLst>
      <p:ext uri="{BB962C8B-B14F-4D97-AF65-F5344CB8AC3E}">
        <p14:creationId xmlns:p14="http://schemas.microsoft.com/office/powerpoint/2010/main" val="394559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6140-CE56-4F2E-ABAA-B628DD70B02F}"/>
              </a:ext>
            </a:extLst>
          </p:cNvPr>
          <p:cNvSpPr>
            <a:spLocks noGrp="1"/>
          </p:cNvSpPr>
          <p:nvPr>
            <p:ph type="title"/>
          </p:nvPr>
        </p:nvSpPr>
        <p:spPr/>
        <p:txBody>
          <a:bodyPr/>
          <a:lstStyle/>
          <a:p>
            <a:r>
              <a:rPr lang="en-US"/>
              <a:t>Click to edit Master title style</a:t>
            </a:r>
            <a:endParaRPr lang="es-AR"/>
          </a:p>
        </p:txBody>
      </p:sp>
      <p:sp>
        <p:nvSpPr>
          <p:cNvPr id="3" name="Content Placeholder 2">
            <a:extLst>
              <a:ext uri="{FF2B5EF4-FFF2-40B4-BE49-F238E27FC236}">
                <a16:creationId xmlns:a16="http://schemas.microsoft.com/office/drawing/2014/main" id="{0B8D1C2A-BB32-464D-A4CB-DCAC0EF626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Content Placeholder 3">
            <a:extLst>
              <a:ext uri="{FF2B5EF4-FFF2-40B4-BE49-F238E27FC236}">
                <a16:creationId xmlns:a16="http://schemas.microsoft.com/office/drawing/2014/main" id="{7467403F-D475-460C-8140-1778D26DF02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Date Placeholder 4">
            <a:extLst>
              <a:ext uri="{FF2B5EF4-FFF2-40B4-BE49-F238E27FC236}">
                <a16:creationId xmlns:a16="http://schemas.microsoft.com/office/drawing/2014/main" id="{5D7FE055-2A11-45C3-8C08-E68D53E84F4B}"/>
              </a:ext>
            </a:extLst>
          </p:cNvPr>
          <p:cNvSpPr>
            <a:spLocks noGrp="1"/>
          </p:cNvSpPr>
          <p:nvPr>
            <p:ph type="dt" sz="half" idx="10"/>
          </p:nvPr>
        </p:nvSpPr>
        <p:spPr/>
        <p:txBody>
          <a:bodyPr/>
          <a:lstStyle/>
          <a:p>
            <a:fld id="{082ED1F3-329F-4CDA-83AD-037AB063C053}" type="datetimeFigureOut">
              <a:rPr lang="es-ES" smtClean="0"/>
              <a:t>05/07/2021</a:t>
            </a:fld>
            <a:endParaRPr lang="es-ES"/>
          </a:p>
        </p:txBody>
      </p:sp>
      <p:sp>
        <p:nvSpPr>
          <p:cNvPr id="6" name="Footer Placeholder 5">
            <a:extLst>
              <a:ext uri="{FF2B5EF4-FFF2-40B4-BE49-F238E27FC236}">
                <a16:creationId xmlns:a16="http://schemas.microsoft.com/office/drawing/2014/main" id="{2108F4A7-2D5D-44CD-B5BE-D81E2E089D64}"/>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403112F9-8C9A-4A5B-9016-D98EA78A0C5F}"/>
              </a:ext>
            </a:extLst>
          </p:cNvPr>
          <p:cNvSpPr>
            <a:spLocks noGrp="1"/>
          </p:cNvSpPr>
          <p:nvPr>
            <p:ph type="sldNum" sz="quarter" idx="12"/>
          </p:nvPr>
        </p:nvSpPr>
        <p:spPr/>
        <p:txBody>
          <a:bodyPr/>
          <a:lstStyle/>
          <a:p>
            <a:fld id="{C8E3B3E8-57A8-4E18-8424-02C3560372E4}" type="slidenum">
              <a:rPr lang="es-ES" smtClean="0"/>
              <a:t>‹Nº›</a:t>
            </a:fld>
            <a:endParaRPr lang="es-ES"/>
          </a:p>
        </p:txBody>
      </p:sp>
    </p:spTree>
    <p:extLst>
      <p:ext uri="{BB962C8B-B14F-4D97-AF65-F5344CB8AC3E}">
        <p14:creationId xmlns:p14="http://schemas.microsoft.com/office/powerpoint/2010/main" val="150974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3586-B69F-4A2B-A31F-80D39109A819}"/>
              </a:ext>
            </a:extLst>
          </p:cNvPr>
          <p:cNvSpPr>
            <a:spLocks noGrp="1"/>
          </p:cNvSpPr>
          <p:nvPr>
            <p:ph type="title"/>
          </p:nvPr>
        </p:nvSpPr>
        <p:spPr>
          <a:xfrm>
            <a:off x="629841" y="365126"/>
            <a:ext cx="7886700" cy="1325563"/>
          </a:xfrm>
        </p:spPr>
        <p:txBody>
          <a:bodyPr/>
          <a:lstStyle/>
          <a:p>
            <a:r>
              <a:rPr lang="en-US"/>
              <a:t>Click to edit Master title style</a:t>
            </a:r>
            <a:endParaRPr lang="es-AR"/>
          </a:p>
        </p:txBody>
      </p:sp>
      <p:sp>
        <p:nvSpPr>
          <p:cNvPr id="3" name="Text Placeholder 2">
            <a:extLst>
              <a:ext uri="{FF2B5EF4-FFF2-40B4-BE49-F238E27FC236}">
                <a16:creationId xmlns:a16="http://schemas.microsoft.com/office/drawing/2014/main" id="{539B9790-BC50-43E1-AFFA-5D617797912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3B7B0-4396-4AA8-A54B-1F6F4AD33A8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Text Placeholder 4">
            <a:extLst>
              <a:ext uri="{FF2B5EF4-FFF2-40B4-BE49-F238E27FC236}">
                <a16:creationId xmlns:a16="http://schemas.microsoft.com/office/drawing/2014/main" id="{02B6EB00-E4EC-48AE-8E2A-98E68ACE6D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1DDE84-4033-4F0F-BACB-F986B848B98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7" name="Date Placeholder 6">
            <a:extLst>
              <a:ext uri="{FF2B5EF4-FFF2-40B4-BE49-F238E27FC236}">
                <a16:creationId xmlns:a16="http://schemas.microsoft.com/office/drawing/2014/main" id="{3366539D-FA39-41E0-A80B-095FA48BFE9E}"/>
              </a:ext>
            </a:extLst>
          </p:cNvPr>
          <p:cNvSpPr>
            <a:spLocks noGrp="1"/>
          </p:cNvSpPr>
          <p:nvPr>
            <p:ph type="dt" sz="half" idx="10"/>
          </p:nvPr>
        </p:nvSpPr>
        <p:spPr/>
        <p:txBody>
          <a:bodyPr/>
          <a:lstStyle/>
          <a:p>
            <a:fld id="{082ED1F3-329F-4CDA-83AD-037AB063C053}" type="datetimeFigureOut">
              <a:rPr lang="es-ES" smtClean="0"/>
              <a:t>05/07/2021</a:t>
            </a:fld>
            <a:endParaRPr lang="es-ES"/>
          </a:p>
        </p:txBody>
      </p:sp>
      <p:sp>
        <p:nvSpPr>
          <p:cNvPr id="8" name="Footer Placeholder 7">
            <a:extLst>
              <a:ext uri="{FF2B5EF4-FFF2-40B4-BE49-F238E27FC236}">
                <a16:creationId xmlns:a16="http://schemas.microsoft.com/office/drawing/2014/main" id="{B31A7B14-B799-4661-8D3C-890DE86091EB}"/>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A5C9B34A-AF2D-4591-A685-CB933EF08E05}"/>
              </a:ext>
            </a:extLst>
          </p:cNvPr>
          <p:cNvSpPr>
            <a:spLocks noGrp="1"/>
          </p:cNvSpPr>
          <p:nvPr>
            <p:ph type="sldNum" sz="quarter" idx="12"/>
          </p:nvPr>
        </p:nvSpPr>
        <p:spPr/>
        <p:txBody>
          <a:bodyPr/>
          <a:lstStyle/>
          <a:p>
            <a:fld id="{C8E3B3E8-57A8-4E18-8424-02C3560372E4}" type="slidenum">
              <a:rPr lang="es-ES" smtClean="0"/>
              <a:t>‹Nº›</a:t>
            </a:fld>
            <a:endParaRPr lang="es-ES"/>
          </a:p>
        </p:txBody>
      </p:sp>
    </p:spTree>
    <p:extLst>
      <p:ext uri="{BB962C8B-B14F-4D97-AF65-F5344CB8AC3E}">
        <p14:creationId xmlns:p14="http://schemas.microsoft.com/office/powerpoint/2010/main" val="52368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95E2-EE83-426A-BD13-9439F3118AEB}"/>
              </a:ext>
            </a:extLst>
          </p:cNvPr>
          <p:cNvSpPr>
            <a:spLocks noGrp="1"/>
          </p:cNvSpPr>
          <p:nvPr>
            <p:ph type="title"/>
          </p:nvPr>
        </p:nvSpPr>
        <p:spPr/>
        <p:txBody>
          <a:bodyPr/>
          <a:lstStyle/>
          <a:p>
            <a:r>
              <a:rPr lang="en-US"/>
              <a:t>Click to edit Master title style</a:t>
            </a:r>
            <a:endParaRPr lang="es-AR"/>
          </a:p>
        </p:txBody>
      </p:sp>
      <p:sp>
        <p:nvSpPr>
          <p:cNvPr id="3" name="Date Placeholder 2">
            <a:extLst>
              <a:ext uri="{FF2B5EF4-FFF2-40B4-BE49-F238E27FC236}">
                <a16:creationId xmlns:a16="http://schemas.microsoft.com/office/drawing/2014/main" id="{26358678-8ADA-4E18-839C-43274E1380A9}"/>
              </a:ext>
            </a:extLst>
          </p:cNvPr>
          <p:cNvSpPr>
            <a:spLocks noGrp="1"/>
          </p:cNvSpPr>
          <p:nvPr>
            <p:ph type="dt" sz="half" idx="10"/>
          </p:nvPr>
        </p:nvSpPr>
        <p:spPr/>
        <p:txBody>
          <a:bodyPr/>
          <a:lstStyle/>
          <a:p>
            <a:fld id="{082ED1F3-329F-4CDA-83AD-037AB063C053}" type="datetimeFigureOut">
              <a:rPr lang="es-ES" smtClean="0"/>
              <a:t>05/07/2021</a:t>
            </a:fld>
            <a:endParaRPr lang="es-ES"/>
          </a:p>
        </p:txBody>
      </p:sp>
      <p:sp>
        <p:nvSpPr>
          <p:cNvPr id="4" name="Footer Placeholder 3">
            <a:extLst>
              <a:ext uri="{FF2B5EF4-FFF2-40B4-BE49-F238E27FC236}">
                <a16:creationId xmlns:a16="http://schemas.microsoft.com/office/drawing/2014/main" id="{0984D791-A6B8-4D81-84A8-EE421C622EBF}"/>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2819606C-6044-44DA-81F2-20050CB8475E}"/>
              </a:ext>
            </a:extLst>
          </p:cNvPr>
          <p:cNvSpPr>
            <a:spLocks noGrp="1"/>
          </p:cNvSpPr>
          <p:nvPr>
            <p:ph type="sldNum" sz="quarter" idx="12"/>
          </p:nvPr>
        </p:nvSpPr>
        <p:spPr/>
        <p:txBody>
          <a:bodyPr/>
          <a:lstStyle/>
          <a:p>
            <a:fld id="{C8E3B3E8-57A8-4E18-8424-02C3560372E4}" type="slidenum">
              <a:rPr lang="es-ES" smtClean="0"/>
              <a:t>‹Nº›</a:t>
            </a:fld>
            <a:endParaRPr lang="es-ES"/>
          </a:p>
        </p:txBody>
      </p:sp>
    </p:spTree>
    <p:extLst>
      <p:ext uri="{BB962C8B-B14F-4D97-AF65-F5344CB8AC3E}">
        <p14:creationId xmlns:p14="http://schemas.microsoft.com/office/powerpoint/2010/main" val="147053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3A948-6A38-4972-8286-E1E1607E83C6}"/>
              </a:ext>
            </a:extLst>
          </p:cNvPr>
          <p:cNvSpPr>
            <a:spLocks noGrp="1"/>
          </p:cNvSpPr>
          <p:nvPr>
            <p:ph type="dt" sz="half" idx="10"/>
          </p:nvPr>
        </p:nvSpPr>
        <p:spPr/>
        <p:txBody>
          <a:bodyPr/>
          <a:lstStyle/>
          <a:p>
            <a:fld id="{082ED1F3-329F-4CDA-83AD-037AB063C053}" type="datetimeFigureOut">
              <a:rPr lang="es-ES" smtClean="0"/>
              <a:t>05/07/2021</a:t>
            </a:fld>
            <a:endParaRPr lang="es-ES"/>
          </a:p>
        </p:txBody>
      </p:sp>
      <p:sp>
        <p:nvSpPr>
          <p:cNvPr id="3" name="Footer Placeholder 2">
            <a:extLst>
              <a:ext uri="{FF2B5EF4-FFF2-40B4-BE49-F238E27FC236}">
                <a16:creationId xmlns:a16="http://schemas.microsoft.com/office/drawing/2014/main" id="{5703E771-F326-426F-8551-C8AAD7266647}"/>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5FA2FAEC-97EB-4322-91D0-834B8906BCE0}"/>
              </a:ext>
            </a:extLst>
          </p:cNvPr>
          <p:cNvSpPr>
            <a:spLocks noGrp="1"/>
          </p:cNvSpPr>
          <p:nvPr>
            <p:ph type="sldNum" sz="quarter" idx="12"/>
          </p:nvPr>
        </p:nvSpPr>
        <p:spPr/>
        <p:txBody>
          <a:bodyPr/>
          <a:lstStyle/>
          <a:p>
            <a:fld id="{C8E3B3E8-57A8-4E18-8424-02C3560372E4}" type="slidenum">
              <a:rPr lang="es-ES" smtClean="0"/>
              <a:t>‹Nº›</a:t>
            </a:fld>
            <a:endParaRPr lang="es-ES"/>
          </a:p>
        </p:txBody>
      </p:sp>
    </p:spTree>
    <p:extLst>
      <p:ext uri="{BB962C8B-B14F-4D97-AF65-F5344CB8AC3E}">
        <p14:creationId xmlns:p14="http://schemas.microsoft.com/office/powerpoint/2010/main" val="24234290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DCA2-610B-46F2-8423-6C0DB1A76E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s-AR"/>
          </a:p>
        </p:txBody>
      </p:sp>
      <p:sp>
        <p:nvSpPr>
          <p:cNvPr id="3" name="Content Placeholder 2">
            <a:extLst>
              <a:ext uri="{FF2B5EF4-FFF2-40B4-BE49-F238E27FC236}">
                <a16:creationId xmlns:a16="http://schemas.microsoft.com/office/drawing/2014/main" id="{8580D0C4-11A1-44DD-8532-C64A62F7650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Text Placeholder 3">
            <a:extLst>
              <a:ext uri="{FF2B5EF4-FFF2-40B4-BE49-F238E27FC236}">
                <a16:creationId xmlns:a16="http://schemas.microsoft.com/office/drawing/2014/main" id="{9A8F9731-2951-4419-83FB-26895F809C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9834D3B-D735-4B86-AB17-714B8FEDD3F7}"/>
              </a:ext>
            </a:extLst>
          </p:cNvPr>
          <p:cNvSpPr>
            <a:spLocks noGrp="1"/>
          </p:cNvSpPr>
          <p:nvPr>
            <p:ph type="dt" sz="half" idx="10"/>
          </p:nvPr>
        </p:nvSpPr>
        <p:spPr/>
        <p:txBody>
          <a:bodyPr/>
          <a:lstStyle/>
          <a:p>
            <a:fld id="{082ED1F3-329F-4CDA-83AD-037AB063C053}" type="datetimeFigureOut">
              <a:rPr lang="es-ES" smtClean="0"/>
              <a:t>05/07/2021</a:t>
            </a:fld>
            <a:endParaRPr lang="es-ES"/>
          </a:p>
        </p:txBody>
      </p:sp>
      <p:sp>
        <p:nvSpPr>
          <p:cNvPr id="6" name="Footer Placeholder 5">
            <a:extLst>
              <a:ext uri="{FF2B5EF4-FFF2-40B4-BE49-F238E27FC236}">
                <a16:creationId xmlns:a16="http://schemas.microsoft.com/office/drawing/2014/main" id="{AECE63F3-98A9-4DDD-B287-2116C3CC5EA7}"/>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2896D235-0969-4363-A5A4-3931B9C31354}"/>
              </a:ext>
            </a:extLst>
          </p:cNvPr>
          <p:cNvSpPr>
            <a:spLocks noGrp="1"/>
          </p:cNvSpPr>
          <p:nvPr>
            <p:ph type="sldNum" sz="quarter" idx="12"/>
          </p:nvPr>
        </p:nvSpPr>
        <p:spPr/>
        <p:txBody>
          <a:bodyPr/>
          <a:lstStyle/>
          <a:p>
            <a:fld id="{C8E3B3E8-57A8-4E18-8424-02C3560372E4}" type="slidenum">
              <a:rPr lang="es-ES" smtClean="0"/>
              <a:t>‹Nº›</a:t>
            </a:fld>
            <a:endParaRPr lang="es-ES"/>
          </a:p>
        </p:txBody>
      </p:sp>
    </p:spTree>
    <p:extLst>
      <p:ext uri="{BB962C8B-B14F-4D97-AF65-F5344CB8AC3E}">
        <p14:creationId xmlns:p14="http://schemas.microsoft.com/office/powerpoint/2010/main" val="21178378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0F16-BB15-4A16-9A2F-7EB6F8AE2CA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s-AR"/>
          </a:p>
        </p:txBody>
      </p:sp>
      <p:sp>
        <p:nvSpPr>
          <p:cNvPr id="3" name="Picture Placeholder 2">
            <a:extLst>
              <a:ext uri="{FF2B5EF4-FFF2-40B4-BE49-F238E27FC236}">
                <a16:creationId xmlns:a16="http://schemas.microsoft.com/office/drawing/2014/main" id="{80B45872-4A0C-48E9-8AF5-E3689FD8CE3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AR"/>
          </a:p>
        </p:txBody>
      </p:sp>
      <p:sp>
        <p:nvSpPr>
          <p:cNvPr id="4" name="Text Placeholder 3">
            <a:extLst>
              <a:ext uri="{FF2B5EF4-FFF2-40B4-BE49-F238E27FC236}">
                <a16:creationId xmlns:a16="http://schemas.microsoft.com/office/drawing/2014/main" id="{E1B005E8-54E3-4165-ABF3-F9D1D86C1B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585AD3F-9654-4EC9-805C-98D3326AA26D}"/>
              </a:ext>
            </a:extLst>
          </p:cNvPr>
          <p:cNvSpPr>
            <a:spLocks noGrp="1"/>
          </p:cNvSpPr>
          <p:nvPr>
            <p:ph type="dt" sz="half" idx="10"/>
          </p:nvPr>
        </p:nvSpPr>
        <p:spPr/>
        <p:txBody>
          <a:bodyPr/>
          <a:lstStyle/>
          <a:p>
            <a:fld id="{082ED1F3-329F-4CDA-83AD-037AB063C053}" type="datetimeFigureOut">
              <a:rPr lang="es-ES" smtClean="0"/>
              <a:t>05/07/2021</a:t>
            </a:fld>
            <a:endParaRPr lang="es-ES"/>
          </a:p>
        </p:txBody>
      </p:sp>
      <p:sp>
        <p:nvSpPr>
          <p:cNvPr id="6" name="Footer Placeholder 5">
            <a:extLst>
              <a:ext uri="{FF2B5EF4-FFF2-40B4-BE49-F238E27FC236}">
                <a16:creationId xmlns:a16="http://schemas.microsoft.com/office/drawing/2014/main" id="{F0B2368F-8E32-45A6-87D8-5DA712C82541}"/>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1EBC5F9E-C1C4-40FE-8D1F-A7C522390FA9}"/>
              </a:ext>
            </a:extLst>
          </p:cNvPr>
          <p:cNvSpPr>
            <a:spLocks noGrp="1"/>
          </p:cNvSpPr>
          <p:nvPr>
            <p:ph type="sldNum" sz="quarter" idx="12"/>
          </p:nvPr>
        </p:nvSpPr>
        <p:spPr/>
        <p:txBody>
          <a:bodyPr/>
          <a:lstStyle/>
          <a:p>
            <a:fld id="{C8E3B3E8-57A8-4E18-8424-02C3560372E4}" type="slidenum">
              <a:rPr lang="es-ES" smtClean="0"/>
              <a:t>‹Nº›</a:t>
            </a:fld>
            <a:endParaRPr lang="es-ES"/>
          </a:p>
        </p:txBody>
      </p:sp>
    </p:spTree>
    <p:extLst>
      <p:ext uri="{BB962C8B-B14F-4D97-AF65-F5344CB8AC3E}">
        <p14:creationId xmlns:p14="http://schemas.microsoft.com/office/powerpoint/2010/main" val="76970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14683A-445B-4CB0-8055-4AD02C7DA0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s-AR"/>
          </a:p>
        </p:txBody>
      </p:sp>
      <p:sp>
        <p:nvSpPr>
          <p:cNvPr id="3" name="Text Placeholder 2">
            <a:extLst>
              <a:ext uri="{FF2B5EF4-FFF2-40B4-BE49-F238E27FC236}">
                <a16:creationId xmlns:a16="http://schemas.microsoft.com/office/drawing/2014/main" id="{9A74AB53-BADE-47F8-97FA-1797266FC7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EF077ED0-BA8D-4E29-B956-050298A5BA8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2ED1F3-329F-4CDA-83AD-037AB063C053}" type="datetimeFigureOut">
              <a:rPr lang="es-ES" smtClean="0"/>
              <a:t>05/07/2021</a:t>
            </a:fld>
            <a:endParaRPr lang="es-ES"/>
          </a:p>
        </p:txBody>
      </p:sp>
      <p:sp>
        <p:nvSpPr>
          <p:cNvPr id="5" name="Footer Placeholder 4">
            <a:extLst>
              <a:ext uri="{FF2B5EF4-FFF2-40B4-BE49-F238E27FC236}">
                <a16:creationId xmlns:a16="http://schemas.microsoft.com/office/drawing/2014/main" id="{6439BF87-4C5B-4B49-93FB-A89EF0469B5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32A48E96-B013-452E-85D7-346DB70D515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E3B3E8-57A8-4E18-8424-02C3560372E4}" type="slidenum">
              <a:rPr lang="es-ES" smtClean="0"/>
              <a:t>‹Nº›</a:t>
            </a:fld>
            <a:endParaRPr lang="es-ES"/>
          </a:p>
        </p:txBody>
      </p:sp>
    </p:spTree>
    <p:extLst>
      <p:ext uri="{BB962C8B-B14F-4D97-AF65-F5344CB8AC3E}">
        <p14:creationId xmlns:p14="http://schemas.microsoft.com/office/powerpoint/2010/main" val="32560131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ectangle 40">
            <a:extLst>
              <a:ext uri="{FF2B5EF4-FFF2-40B4-BE49-F238E27FC236}">
                <a16:creationId xmlns:a16="http://schemas.microsoft.com/office/drawing/2014/main"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43" name="Freeform: Shape 42">
            <a:extLst>
              <a:ext uri="{FF2B5EF4-FFF2-40B4-BE49-F238E27FC236}">
                <a16:creationId xmlns:a16="http://schemas.microsoft.com/office/drawing/2014/main"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4F99DF9F-BA28-4088-80A3-9C1153CAE50C}"/>
              </a:ext>
            </a:extLst>
          </p:cNvPr>
          <p:cNvSpPr>
            <a:spLocks noGrp="1"/>
          </p:cNvSpPr>
          <p:nvPr>
            <p:ph type="subTitle" idx="1"/>
          </p:nvPr>
        </p:nvSpPr>
        <p:spPr>
          <a:xfrm>
            <a:off x="3093447" y="5146962"/>
            <a:ext cx="3458113" cy="752855"/>
          </a:xfrm>
          <a:noFill/>
        </p:spPr>
        <p:txBody>
          <a:bodyPr>
            <a:normAutofit/>
          </a:bodyPr>
          <a:lstStyle/>
          <a:p>
            <a:r>
              <a:rPr lang="nl-NL" sz="2400" b="1" dirty="0" smtClean="0">
                <a:solidFill>
                  <a:srgbClr val="080808"/>
                </a:solidFill>
                <a:latin typeface="Times New Roman" panose="02020603050405020304" pitchFamily="18" charset="0"/>
                <a:cs typeface="Times New Roman" panose="02020603050405020304" pitchFamily="18" charset="0"/>
              </a:rPr>
              <a:t>Prof</a:t>
            </a:r>
            <a:r>
              <a:rPr lang="nl-NL" sz="2400" b="1" dirty="0">
                <a:solidFill>
                  <a:srgbClr val="080808"/>
                </a:solidFill>
                <a:latin typeface="Times New Roman" panose="02020603050405020304" pitchFamily="18" charset="0"/>
                <a:cs typeface="Times New Roman" panose="02020603050405020304" pitchFamily="18" charset="0"/>
              </a:rPr>
              <a:t>. </a:t>
            </a:r>
            <a:r>
              <a:rPr lang="nl-NL" sz="2400" b="1" i="1" dirty="0">
                <a:solidFill>
                  <a:srgbClr val="080808"/>
                </a:solidFill>
                <a:latin typeface="Times New Roman" panose="02020603050405020304" pitchFamily="18" charset="0"/>
                <a:cs typeface="Times New Roman" panose="02020603050405020304" pitchFamily="18" charset="0"/>
              </a:rPr>
              <a:t>Antonio A. Martino</a:t>
            </a:r>
          </a:p>
          <a:p>
            <a:endParaRPr lang="nl-NL" sz="1700" b="1" dirty="0">
              <a:solidFill>
                <a:srgbClr val="080808"/>
              </a:solidFill>
            </a:endParaRPr>
          </a:p>
        </p:txBody>
      </p:sp>
      <p:sp>
        <p:nvSpPr>
          <p:cNvPr id="2" name="Title 1">
            <a:extLst>
              <a:ext uri="{FF2B5EF4-FFF2-40B4-BE49-F238E27FC236}">
                <a16:creationId xmlns:a16="http://schemas.microsoft.com/office/drawing/2014/main" id="{B5A777CF-6FD4-49CD-96C6-DCE4FF94550B}"/>
              </a:ext>
            </a:extLst>
          </p:cNvPr>
          <p:cNvSpPr>
            <a:spLocks noGrp="1"/>
          </p:cNvSpPr>
          <p:nvPr>
            <p:ph type="ctrTitle"/>
          </p:nvPr>
        </p:nvSpPr>
        <p:spPr>
          <a:xfrm>
            <a:off x="1547664" y="1931272"/>
            <a:ext cx="5402595" cy="2634461"/>
          </a:xfrm>
          <a:noFill/>
        </p:spPr>
        <p:txBody>
          <a:bodyPr anchor="ctr">
            <a:normAutofit fontScale="90000"/>
          </a:bodyPr>
          <a:lstStyle/>
          <a:p>
            <a:r>
              <a:rPr lang="fr-FR" b="1" dirty="0">
                <a:latin typeface="Times New Roman" panose="02020603050405020304" pitchFamily="18" charset="0"/>
                <a:cs typeface="Times New Roman" panose="02020603050405020304" pitchFamily="18" charset="0"/>
              </a:rPr>
              <a:t>LE POPULISME EN ITALIE ET EN ARGENTINE VU DE LA SOCIÉTÉ</a:t>
            </a:r>
            <a:r>
              <a:rPr lang="es-ES" b="1" dirty="0">
                <a:latin typeface="Times New Roman" panose="02020603050405020304" pitchFamily="18" charset="0"/>
                <a:cs typeface="Times New Roman" panose="02020603050405020304" pitchFamily="18" charset="0"/>
              </a:rPr>
              <a:t/>
            </a:r>
            <a:br>
              <a:rPr lang="es-ES" b="1" dirty="0">
                <a:latin typeface="Times New Roman" panose="02020603050405020304" pitchFamily="18" charset="0"/>
                <a:cs typeface="Times New Roman" panose="02020603050405020304" pitchFamily="18" charset="0"/>
              </a:rPr>
            </a:br>
            <a:endParaRPr lang="es-AR" sz="3100" b="1" dirty="0">
              <a:solidFill>
                <a:srgbClr val="080808"/>
              </a:solidFill>
              <a:latin typeface="Times New Roman" panose="02020603050405020304" pitchFamily="18" charset="0"/>
              <a:cs typeface="Times New Roman" panose="02020603050405020304" pitchFamily="18" charset="0"/>
            </a:endParaRPr>
          </a:p>
        </p:txBody>
      </p:sp>
      <p:sp>
        <p:nvSpPr>
          <p:cNvPr id="47" name="Freeform: Shape 46">
            <a:extLst>
              <a:ext uri="{FF2B5EF4-FFF2-40B4-BE49-F238E27FC236}">
                <a16:creationId xmlns:a16="http://schemas.microsoft.com/office/drawing/2014/main"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Rectangle 48">
            <a:extLst>
              <a:ext uri="{FF2B5EF4-FFF2-40B4-BE49-F238E27FC236}">
                <a16:creationId xmlns:a16="http://schemas.microsoft.com/office/drawing/2014/main"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Subtitle 2">
            <a:extLst>
              <a:ext uri="{FF2B5EF4-FFF2-40B4-BE49-F238E27FC236}">
                <a16:creationId xmlns:a16="http://schemas.microsoft.com/office/drawing/2014/main" id="{C4155798-6895-45D1-87B1-17CDDBBC4697}"/>
              </a:ext>
            </a:extLst>
          </p:cNvPr>
          <p:cNvSpPr txBox="1">
            <a:spLocks/>
          </p:cNvSpPr>
          <p:nvPr/>
        </p:nvSpPr>
        <p:spPr>
          <a:xfrm>
            <a:off x="6368286" y="445813"/>
            <a:ext cx="3233668" cy="110722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ES" b="1" i="1" dirty="0" err="1" smtClean="0">
                <a:solidFill>
                  <a:schemeClr val="tx2"/>
                </a:solidFill>
              </a:rPr>
              <a:t>Congres</a:t>
            </a:r>
            <a:r>
              <a:rPr lang="es-ES" b="1" i="1" dirty="0" smtClean="0">
                <a:solidFill>
                  <a:schemeClr val="tx2"/>
                </a:solidFill>
              </a:rPr>
              <a:t> 2021</a:t>
            </a:r>
            <a:endParaRPr lang="nl-NL" b="1" i="1" dirty="0">
              <a:solidFill>
                <a:schemeClr val="tx2"/>
              </a:solidFill>
            </a:endParaRPr>
          </a:p>
        </p:txBody>
      </p:sp>
      <p:sp>
        <p:nvSpPr>
          <p:cNvPr id="30" name="Subtitle 2">
            <a:extLst>
              <a:ext uri="{FF2B5EF4-FFF2-40B4-BE49-F238E27FC236}">
                <a16:creationId xmlns:a16="http://schemas.microsoft.com/office/drawing/2014/main" id="{25952D05-5A7B-44BC-AC23-435AE18EA587}"/>
              </a:ext>
            </a:extLst>
          </p:cNvPr>
          <p:cNvSpPr txBox="1">
            <a:spLocks/>
          </p:cNvSpPr>
          <p:nvPr/>
        </p:nvSpPr>
        <p:spPr>
          <a:xfrm>
            <a:off x="-396636" y="431609"/>
            <a:ext cx="3233668" cy="110722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nl-NL" b="1" dirty="0" smtClean="0">
                <a:solidFill>
                  <a:schemeClr val="tx2"/>
                </a:solidFill>
              </a:rPr>
              <a:t>IPSA</a:t>
            </a:r>
            <a:endParaRPr lang="nl-NL" b="1" dirty="0">
              <a:solidFill>
                <a:schemeClr val="tx2"/>
              </a:solidFill>
            </a:endParaRPr>
          </a:p>
          <a:p>
            <a:r>
              <a:rPr lang="nl-NL" b="1" dirty="0">
                <a:solidFill>
                  <a:schemeClr val="tx2"/>
                </a:solidFill>
              </a:rPr>
              <a:t> </a:t>
            </a:r>
          </a:p>
        </p:txBody>
      </p:sp>
      <p:pic>
        <p:nvPicPr>
          <p:cNvPr id="32" name="Picture 31">
            <a:extLst>
              <a:ext uri="{FF2B5EF4-FFF2-40B4-BE49-F238E27FC236}">
                <a16:creationId xmlns:a16="http://schemas.microsoft.com/office/drawing/2014/main" id="{4DB55858-69D4-49E5-8436-5E2DCC16F83E}"/>
              </a:ext>
            </a:extLst>
          </p:cNvPr>
          <p:cNvPicPr>
            <a:picLocks noChangeAspect="1"/>
          </p:cNvPicPr>
          <p:nvPr/>
        </p:nvPicPr>
        <p:blipFill>
          <a:blip r:embed="rId2"/>
          <a:stretch>
            <a:fillRect/>
          </a:stretch>
        </p:blipFill>
        <p:spPr>
          <a:xfrm>
            <a:off x="193471" y="5562288"/>
            <a:ext cx="1120884" cy="1106005"/>
          </a:xfrm>
          <a:prstGeom prst="rect">
            <a:avLst/>
          </a:prstGeom>
        </p:spPr>
      </p:pic>
    </p:spTree>
    <p:extLst>
      <p:ext uri="{BB962C8B-B14F-4D97-AF65-F5344CB8AC3E}">
        <p14:creationId xmlns:p14="http://schemas.microsoft.com/office/powerpoint/2010/main" val="1910611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06732" y="332656"/>
            <a:ext cx="8712968" cy="3108543"/>
          </a:xfrm>
          <a:prstGeom prst="rect">
            <a:avLst/>
          </a:prstGeom>
          <a:noFill/>
        </p:spPr>
        <p:txBody>
          <a:bodyPr wrap="square" rtlCol="0">
            <a:spAutoFit/>
          </a:bodyPr>
          <a:lstStyle/>
          <a:p>
            <a:pPr algn="ctr"/>
            <a:r>
              <a:rPr lang="fr-FR" sz="2800" dirty="0"/>
              <a:t>Le système de partis est faible et effiloché, à tel point qu'il a dû déléguer la plupart de ses prérogatives à Draghi. Par le passé, il a su se montrer suffisamment fort pour gérer l'élection présidentielle - toujours le moment politique le plus délicat - et peut-être réussir à renouer les fils déchirés in extremis.</a:t>
            </a:r>
            <a:endParaRPr lang="es-ES" sz="2800" dirty="0"/>
          </a:p>
          <a:p>
            <a:pPr algn="ctr"/>
            <a:endParaRPr lang="es-ES"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BAC1C25-983B-420C-840B-3BF8E81670E5}"/>
              </a:ext>
            </a:extLst>
          </p:cNvPr>
          <p:cNvSpPr/>
          <p:nvPr/>
        </p:nvSpPr>
        <p:spPr>
          <a:xfrm>
            <a:off x="5024261" y="3441200"/>
            <a:ext cx="3868219" cy="2554545"/>
          </a:xfrm>
          <a:prstGeom prst="rect">
            <a:avLst/>
          </a:prstGeom>
        </p:spPr>
        <p:txBody>
          <a:bodyPr wrap="square">
            <a:spAutoFit/>
          </a:bodyPr>
          <a:lstStyle/>
          <a:p>
            <a:pPr algn="ctr"/>
            <a:r>
              <a:rPr lang="fr-FR" sz="2000" dirty="0"/>
              <a:t>Matteo Salvini, déclaré souverainiste (c'est-à-dire nationaliste et contraire à l'européanisme, face à un gouvernement Draghi se déclare ouvertement pro-européen même dans l'admission des citoyens non-UE qu'il a poursuivie durement</a:t>
            </a:r>
            <a:endParaRPr lang="es-E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C4E84FD-E766-4D51-ACCA-8A804C066113}"/>
              </a:ext>
            </a:extLst>
          </p:cNvPr>
          <p:cNvPicPr>
            <a:picLocks noChangeAspect="1"/>
          </p:cNvPicPr>
          <p:nvPr/>
        </p:nvPicPr>
        <p:blipFill>
          <a:blip r:embed="rId2"/>
          <a:stretch>
            <a:fillRect/>
          </a:stretch>
        </p:blipFill>
        <p:spPr>
          <a:xfrm>
            <a:off x="179512" y="3717032"/>
            <a:ext cx="4844749" cy="2808312"/>
          </a:xfrm>
          <a:prstGeom prst="rect">
            <a:avLst/>
          </a:prstGeom>
        </p:spPr>
      </p:pic>
    </p:spTree>
    <p:extLst>
      <p:ext uri="{BB962C8B-B14F-4D97-AF65-F5344CB8AC3E}">
        <p14:creationId xmlns:p14="http://schemas.microsoft.com/office/powerpoint/2010/main" val="594104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5201424"/>
          </a:xfrm>
          <a:prstGeom prst="rect">
            <a:avLst/>
          </a:prstGeom>
          <a:noFill/>
        </p:spPr>
        <p:txBody>
          <a:bodyPr wrap="square" rtlCol="0">
            <a:spAutoFit/>
          </a:bodyPr>
          <a:lstStyle/>
          <a:p>
            <a:r>
              <a:rPr lang="fr-FR" sz="2400" b="1" dirty="0" smtClean="0"/>
              <a:t>Conclusion</a:t>
            </a:r>
            <a:r>
              <a:rPr lang="fr-FR" sz="2400" dirty="0"/>
              <a:t>	</a:t>
            </a:r>
            <a:r>
              <a:rPr lang="fr-FR" sz="2400" dirty="0" smtClean="0"/>
              <a:t> </a:t>
            </a:r>
            <a:r>
              <a:rPr lang="fr-FR" sz="2400" dirty="0"/>
              <a:t>1) Dans quelle mesure la chute des idéologies après l'effondrement du mur </a:t>
            </a:r>
            <a:r>
              <a:rPr lang="fr-FR" sz="2400" dirty="0" smtClean="0"/>
              <a:t>de Berlin a-t-elle </a:t>
            </a:r>
            <a:r>
              <a:rPr lang="fr-FR" sz="2400" dirty="0"/>
              <a:t>favorisé ce phénomène ? 2) Dans quelle mesure la montée et l'essor du populisme montrent-ils les limites et les lacunes des démocraties occidentales dans lesquelles il est né et s’implante? 3) S'agit-il d'un phénomène destiné à prévaloir dans les démocraties les plus matures ou, au contraire, d'une vague destinée à s'estomper à mesure que les démocraties les plus matures s'améliorent et se renforcent </a:t>
            </a:r>
            <a:r>
              <a:rPr lang="fr-FR" sz="2400" dirty="0" smtClean="0"/>
              <a:t>et 4</a:t>
            </a:r>
            <a:r>
              <a:rPr lang="fr-FR" sz="2400" dirty="0"/>
              <a:t>) Est-ce différent dans le cas de pays comme l'Argentine (où le populisme est une composante essentielle de la société à travers le péronisme et au-delà</a:t>
            </a:r>
            <a:r>
              <a:rPr lang="fr-FR" sz="2400" dirty="0" smtClean="0"/>
              <a:t>) e l’Italie? 5</a:t>
            </a:r>
            <a:r>
              <a:rPr lang="fr-FR" sz="2400" dirty="0"/>
              <a:t>) </a:t>
            </a:r>
            <a:r>
              <a:rPr lang="fr-FR" sz="2400" dirty="0" smtClean="0"/>
              <a:t> </a:t>
            </a:r>
            <a:r>
              <a:rPr lang="fr-FR" sz="2400" dirty="0"/>
              <a:t>Sommes-nous face à une carte très diversifiée, une sorte de robe d'Arlequin, qui tend à se différencier de toutes les autres, mais qui n'est pas capable de s'habiller d'une robe a dans une tenue uniforme</a:t>
            </a:r>
            <a:r>
              <a:rPr lang="fr-FR" sz="2000" dirty="0"/>
              <a:t>? </a:t>
            </a:r>
            <a:endParaRPr lang="es-ES" sz="2000" dirty="0"/>
          </a:p>
          <a:p>
            <a:endParaRPr lang="es-ES" sz="2000" dirty="0">
              <a:latin typeface="Times New Roman" panose="02020603050405020304" pitchFamily="18" charset="0"/>
              <a:cs typeface="Times New Roman" panose="02020603050405020304" pitchFamily="18" charset="0"/>
            </a:endParaRPr>
          </a:p>
        </p:txBody>
      </p:sp>
      <p:pic>
        <p:nvPicPr>
          <p:cNvPr id="3074" name="Picture 2" descr="Cola de gente esperando en la parada Foto de archivo - 310196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745765"/>
            <a:ext cx="3168352" cy="211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261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1211C9-31CA-4F35-BFEF-A7A99F37F0AC}"/>
              </a:ext>
            </a:extLst>
          </p:cNvPr>
          <p:cNvSpPr/>
          <p:nvPr/>
        </p:nvSpPr>
        <p:spPr>
          <a:xfrm>
            <a:off x="251520" y="116632"/>
            <a:ext cx="8568952" cy="2308324"/>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Le populisme joue bien dans les situations de crise et nous, les humains, sommes experts pour les créer: de l'esclavage à la cyberdépendance. Mais parfois, la nature nous aide avec les tremblements de terre, le changement climatique ou les pandémies.</a:t>
            </a:r>
            <a:endParaRPr lang="es-ES" sz="2400" dirty="0">
              <a:latin typeface="Times New Roman" panose="02020603050405020304" pitchFamily="18" charset="0"/>
              <a:cs typeface="Times New Roman" panose="02020603050405020304" pitchFamily="18" charset="0"/>
            </a:endParaRPr>
          </a:p>
          <a:p>
            <a:pPr algn="ctr"/>
            <a:r>
              <a:rPr lang="es-ES" sz="2400" dirty="0">
                <a:latin typeface="Times New Roman" panose="02020603050405020304" pitchFamily="18" charset="0"/>
                <a:cs typeface="Times New Roman" panose="02020603050405020304" pitchFamily="18" charset="0"/>
              </a:rPr>
              <a:t/>
            </a:r>
            <a:br>
              <a:rPr lang="es-ES" sz="2400" dirty="0">
                <a:latin typeface="Times New Roman" panose="02020603050405020304" pitchFamily="18" charset="0"/>
                <a:cs typeface="Times New Roman" panose="02020603050405020304" pitchFamily="18" charset="0"/>
              </a:rPr>
            </a:br>
            <a:endParaRPr lang="es-E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5799B28-E7F7-47DD-B31F-1E0E3CFA5003}"/>
              </a:ext>
            </a:extLst>
          </p:cNvPr>
          <p:cNvSpPr/>
          <p:nvPr/>
        </p:nvSpPr>
        <p:spPr>
          <a:xfrm>
            <a:off x="395536" y="2204864"/>
            <a:ext cx="8568951" cy="2677656"/>
          </a:xfrm>
          <a:prstGeom prst="rect">
            <a:avLst/>
          </a:prstGeom>
        </p:spPr>
        <p:txBody>
          <a:bodyPr wrap="square">
            <a:spAutoFit/>
          </a:bodyPr>
          <a:lstStyle/>
          <a:p>
            <a:r>
              <a:rPr lang="fr-FR" sz="2400" dirty="0"/>
              <a:t>Le Covid 19 nous laisse un cortège de morts, mais une crise économique beaucoup plus grave en raison de la difficulté à faire fonctionner l'économie et la consommation qui avaient porté la production à ses plus hauts niveaux.  Le nombre de chômeurs augmente partout dans le monde et l'idée d'un salaire minimum universel ne semble pas folle.  La question est de savoir comment produire pour qu'il y ait de la richesse à distribuer.</a:t>
            </a:r>
            <a:endParaRPr lang="es-ES" sz="2400" dirty="0"/>
          </a:p>
        </p:txBody>
      </p:sp>
    </p:spTree>
    <p:extLst>
      <p:ext uri="{BB962C8B-B14F-4D97-AF65-F5344CB8AC3E}">
        <p14:creationId xmlns:p14="http://schemas.microsoft.com/office/powerpoint/2010/main" val="1404939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036496" cy="1938992"/>
          </a:xfrm>
          <a:prstGeom prst="rect">
            <a:avLst/>
          </a:prstGeom>
          <a:noFill/>
        </p:spPr>
        <p:txBody>
          <a:bodyPr wrap="square" rtlCol="0">
            <a:spAutoFit/>
          </a:bodyPr>
          <a:lstStyle/>
          <a:p>
            <a:r>
              <a:rPr lang="fr-FR" sz="2400" dirty="0"/>
              <a:t>La pandémie, en tant qu'accélérateur, a également montré la différence entre l'Italie et l'Argentine.  L'Italie a un contexte de confinement institutionnel qui est l'Union européenne et c'est un pays avec une capacité installée qui va du train à l'industrialisation générale. Tout cela manque en Argentine</a:t>
            </a:r>
            <a:endParaRPr lang="es-ES" sz="2400" dirty="0">
              <a:latin typeface="Times New Roman" panose="02020603050405020304" pitchFamily="18" charset="0"/>
              <a:cs typeface="Times New Roman" panose="02020603050405020304" pitchFamily="18" charset="0"/>
            </a:endParaRPr>
          </a:p>
        </p:txBody>
      </p:sp>
      <p:pic>
        <p:nvPicPr>
          <p:cNvPr id="1026" name="Picture 2" descr="Image result for Fotos de drones que se usan en La ciberguer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56992"/>
            <a:ext cx="6376276" cy="270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601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8388424" cy="4154984"/>
          </a:xfrm>
          <a:prstGeom prst="rect">
            <a:avLst/>
          </a:prstGeom>
          <a:noFill/>
        </p:spPr>
        <p:txBody>
          <a:bodyPr wrap="square" rtlCol="0">
            <a:spAutoFit/>
          </a:bodyPr>
          <a:lstStyle/>
          <a:p>
            <a:pPr algn="just"/>
            <a:r>
              <a:rPr lang="fr-FR" sz="2400" dirty="0"/>
              <a:t>Le populisme a toujours utilisé les technologies existantes: la radio dans les années 1920/50, la télévision plus tard, et maintenant les médias numériques.  Marshal McLuhan exagérait probablement lorsqu'il disait que le support est le message, mais il ne fait aucun doute qu'il le conditionne, le met en contexte.  Les nouvelles technologies permettent le contrôle, la concentration et la domination et cela convient très bien au populisme.  En outre, les réseaux sociaux ont montré comment manipuler la volonté des utilisateurs grâce à des techniques de renforcement des élections.  Même Cambridge Analytica a montré comment, en fouillant dans les données inconnues</a:t>
            </a:r>
            <a:endParaRPr lang="es-ES" sz="2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777" y="3750125"/>
            <a:ext cx="4965828" cy="3017430"/>
          </a:xfrm>
          <a:prstGeom prst="rect">
            <a:avLst/>
          </a:prstGeom>
        </p:spPr>
      </p:pic>
    </p:spTree>
    <p:extLst>
      <p:ext uri="{BB962C8B-B14F-4D97-AF65-F5344CB8AC3E}">
        <p14:creationId xmlns:p14="http://schemas.microsoft.com/office/powerpoint/2010/main" val="4158278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88640"/>
            <a:ext cx="9036496" cy="3118996"/>
          </a:xfrm>
          <a:prstGeom prst="rect">
            <a:avLst/>
          </a:prstGeom>
          <a:noFill/>
        </p:spPr>
        <p:txBody>
          <a:bodyPr wrap="square" rtlCol="0">
            <a:spAutoFit/>
          </a:bodyPr>
          <a:lstStyle/>
          <a:p>
            <a:r>
              <a:rPr lang="fr-FR" dirty="0" smtClean="0"/>
              <a:t> </a:t>
            </a:r>
            <a:r>
              <a:rPr lang="fr-FR" sz="2400" dirty="0">
                <a:latin typeface="Times New Roman" panose="02020603050405020304" pitchFamily="18" charset="0"/>
                <a:cs typeface="Times New Roman" panose="02020603050405020304" pitchFamily="18" charset="0"/>
              </a:rPr>
              <a:t>la littérature de science politique se concentre davantage sur la capacité du populisme à satisfaire ces motifs et moins sur une compréhension profonde des dynamiques culturelles qui les soutiennent. Ainsi, les analyses ont tendance à rester à un niveau descriptif, c'est-à-dire à identifier le contenu des sentiments et des pensées des personnes (par exemple, la frustration, le fatalisme, la méfiance, la critique des décideurs politiques) et/ou à les classer sur la base de valences plus globales</a:t>
            </a:r>
            <a:endParaRPr lang="es-ES" sz="24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1184498" y="3212976"/>
            <a:ext cx="6667500" cy="3409950"/>
          </a:xfrm>
          <a:prstGeom prst="rect">
            <a:avLst/>
          </a:prstGeom>
        </p:spPr>
      </p:pic>
    </p:spTree>
    <p:extLst>
      <p:ext uri="{BB962C8B-B14F-4D97-AF65-F5344CB8AC3E}">
        <p14:creationId xmlns:p14="http://schemas.microsoft.com/office/powerpoint/2010/main" val="3486299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0"/>
            <a:ext cx="8964488" cy="3539430"/>
          </a:xfrm>
          <a:prstGeom prst="rect">
            <a:avLst/>
          </a:prstGeom>
          <a:noFill/>
        </p:spPr>
        <p:txBody>
          <a:bodyPr wrap="square" rtlCol="0">
            <a:spAutoFit/>
          </a:bodyPr>
          <a:lstStyle/>
          <a:p>
            <a:pPr algn="just"/>
            <a:endParaRPr lang="es-ES" sz="2800" dirty="0">
              <a:latin typeface="Times New Roman" panose="02020603050405020304" pitchFamily="18" charset="0"/>
              <a:cs typeface="Times New Roman" panose="02020603050405020304" pitchFamily="18" charset="0"/>
            </a:endParaRPr>
          </a:p>
          <a:p>
            <a:pPr algn="just"/>
            <a:r>
              <a:rPr lang="fr-FR" sz="2800" dirty="0"/>
              <a:t>les réseaux sociaux peuvent (et sont) un moyen de convocation massive de groupes non représentés qui peuvent provoquer des </a:t>
            </a:r>
            <a:r>
              <a:rPr lang="fr-FR" sz="2800" i="1" dirty="0"/>
              <a:t>puebladas</a:t>
            </a:r>
            <a:r>
              <a:rPr lang="fr-FR" sz="2800" dirty="0"/>
              <a:t> comme on l'a vu en Amérique latine ou des banderoles contre les mesures étatiques en Argentine ou la réunion des Sardines pour contrer le Tiburon (Salvini) en Italie.</a:t>
            </a:r>
            <a:endParaRPr lang="es-ES" sz="2800" dirty="0"/>
          </a:p>
          <a:p>
            <a:pPr algn="just"/>
            <a:r>
              <a:rPr lang="es-ES" sz="2800" dirty="0" smtClean="0">
                <a:latin typeface="Times New Roman" panose="02020603050405020304" pitchFamily="18" charset="0"/>
                <a:cs typeface="Times New Roman" panose="02020603050405020304" pitchFamily="18" charset="0"/>
              </a:rPr>
              <a:t> </a:t>
            </a:r>
            <a:endParaRPr lang="es-ES" sz="2800" dirty="0"/>
          </a:p>
        </p:txBody>
      </p:sp>
      <p:pic>
        <p:nvPicPr>
          <p:cNvPr id="2050" name="Picture 2" descr="Robot e vita: cos'è la «roboetica» e cosa pensa il Vaticano dell ...">
            <a:extLst>
              <a:ext uri="{FF2B5EF4-FFF2-40B4-BE49-F238E27FC236}">
                <a16:creationId xmlns:a16="http://schemas.microsoft.com/office/drawing/2014/main" id="{0E96166D-759C-4476-93E0-E9A90E8E3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245043"/>
            <a:ext cx="4752528" cy="354611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0" y="3245043"/>
            <a:ext cx="2987824" cy="3416320"/>
          </a:xfrm>
          <a:prstGeom prst="rect">
            <a:avLst/>
          </a:prstGeom>
          <a:noFill/>
        </p:spPr>
        <p:txBody>
          <a:bodyPr wrap="square" rtlCol="0">
            <a:spAutoFit/>
          </a:bodyPr>
          <a:lstStyle/>
          <a:p>
            <a:r>
              <a:rPr lang="fr-FR" dirty="0"/>
              <a:t>	</a:t>
            </a:r>
            <a:r>
              <a:rPr lang="fr-FR" sz="2400" dirty="0"/>
              <a:t>La démocratie est historiquement un système politique exceptionnel. Espérons qu'il puisse survivre au populisme en tant que système instable.</a:t>
            </a:r>
            <a:endParaRPr lang="es-ES" sz="2400" dirty="0"/>
          </a:p>
          <a:p>
            <a:endParaRPr lang="es-ES" sz="2400" dirty="0"/>
          </a:p>
        </p:txBody>
      </p:sp>
    </p:spTree>
    <p:extLst>
      <p:ext uri="{BB962C8B-B14F-4D97-AF65-F5344CB8AC3E}">
        <p14:creationId xmlns:p14="http://schemas.microsoft.com/office/powerpoint/2010/main" val="3186801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7504" y="-99392"/>
            <a:ext cx="9143999" cy="6858000"/>
          </a:xfrm>
          <a:prstGeom prst="rect">
            <a:avLst/>
          </a:prstGeom>
        </p:spPr>
      </p:pic>
    </p:spTree>
    <p:extLst>
      <p:ext uri="{BB962C8B-B14F-4D97-AF65-F5344CB8AC3E}">
        <p14:creationId xmlns:p14="http://schemas.microsoft.com/office/powerpoint/2010/main" val="1787092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45CA9D-1360-46BF-BDD6-EC08218053FD}"/>
              </a:ext>
            </a:extLst>
          </p:cNvPr>
          <p:cNvPicPr>
            <a:picLocks noChangeAspect="1"/>
          </p:cNvPicPr>
          <p:nvPr/>
        </p:nvPicPr>
        <p:blipFill rotWithShape="1">
          <a:blip r:embed="rId3"/>
          <a:srcRect l="10658" r="11" b="2"/>
          <a:stretch/>
        </p:blipFill>
        <p:spPr>
          <a:xfrm>
            <a:off x="20" y="1282"/>
            <a:ext cx="9143980" cy="6856718"/>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4A3A13A-F8D1-44A4-B520-71A38DBA8D47}"/>
              </a:ext>
            </a:extLst>
          </p:cNvPr>
          <p:cNvSpPr txBox="1">
            <a:spLocks/>
          </p:cNvSpPr>
          <p:nvPr/>
        </p:nvSpPr>
        <p:spPr>
          <a:xfrm>
            <a:off x="392906" y="5317240"/>
            <a:ext cx="8408194" cy="7448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spcAft>
                <a:spcPts val="600"/>
              </a:spcAft>
            </a:pPr>
            <a:endParaRPr lang="en-US" sz="2200" b="1" dirty="0">
              <a:solidFill>
                <a:schemeClr val="tx1">
                  <a:lumMod val="85000"/>
                  <a:lumOff val="15000"/>
                </a:schemeClr>
              </a:solidFill>
            </a:endParaRP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1FFB7C44-4008-42B7-B752-D60848AC52DE}"/>
              </a:ext>
            </a:extLst>
          </p:cNvPr>
          <p:cNvSpPr txBox="1">
            <a:spLocks/>
          </p:cNvSpPr>
          <p:nvPr/>
        </p:nvSpPr>
        <p:spPr>
          <a:xfrm>
            <a:off x="3635896" y="6237312"/>
            <a:ext cx="2484551" cy="752855"/>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nl-NL" sz="1700" b="1" dirty="0">
                <a:solidFill>
                  <a:schemeClr val="bg1"/>
                </a:solidFill>
              </a:rPr>
              <a:t>A cargo del Prof. Antonio A. Martino</a:t>
            </a:r>
          </a:p>
          <a:p>
            <a:pPr algn="ctr"/>
            <a:endParaRPr lang="nl-NL" sz="1700" b="1" dirty="0">
              <a:solidFill>
                <a:schemeClr val="bg1"/>
              </a:solidFill>
            </a:endParaRPr>
          </a:p>
        </p:txBody>
      </p:sp>
      <p:pic>
        <p:nvPicPr>
          <p:cNvPr id="8" name="Picture 7">
            <a:extLst>
              <a:ext uri="{FF2B5EF4-FFF2-40B4-BE49-F238E27FC236}">
                <a16:creationId xmlns:a16="http://schemas.microsoft.com/office/drawing/2014/main" id="{1D028289-47BE-4DC7-91C7-2259614AC75C}"/>
              </a:ext>
            </a:extLst>
          </p:cNvPr>
          <p:cNvPicPr>
            <a:picLocks noChangeAspect="1"/>
          </p:cNvPicPr>
          <p:nvPr/>
        </p:nvPicPr>
        <p:blipFill>
          <a:blip r:embed="rId4"/>
          <a:stretch>
            <a:fillRect/>
          </a:stretch>
        </p:blipFill>
        <p:spPr>
          <a:xfrm>
            <a:off x="215491" y="332656"/>
            <a:ext cx="1120884" cy="1106005"/>
          </a:xfrm>
          <a:prstGeom prst="rect">
            <a:avLst/>
          </a:prstGeom>
        </p:spPr>
      </p:pic>
      <p:sp>
        <p:nvSpPr>
          <p:cNvPr id="9" name="CuadroTexto 8"/>
          <p:cNvSpPr txBox="1"/>
          <p:nvPr/>
        </p:nvSpPr>
        <p:spPr>
          <a:xfrm>
            <a:off x="0" y="5013176"/>
            <a:ext cx="9144000" cy="1477328"/>
          </a:xfrm>
          <a:prstGeom prst="rect">
            <a:avLst/>
          </a:prstGeom>
          <a:noFill/>
        </p:spPr>
        <p:txBody>
          <a:bodyPr wrap="square" rtlCol="0">
            <a:spAutoFit/>
          </a:bodyPr>
          <a:lstStyle/>
          <a:p>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On </a:t>
            </a:r>
            <a:r>
              <a:rPr lang="fr-FR" dirty="0">
                <a:latin typeface="Times New Roman" panose="02020603050405020304" pitchFamily="18" charset="0"/>
                <a:cs typeface="Times New Roman" panose="02020603050405020304" pitchFamily="18" charset="0"/>
              </a:rPr>
              <a:t>parle de populisme lorsqu'un régime politique commence à considérer la démocratie </a:t>
            </a:r>
            <a:r>
              <a:rPr lang="fr-FR" dirty="0" smtClean="0">
                <a:latin typeface="Times New Roman" panose="02020603050405020304" pitchFamily="18" charset="0"/>
                <a:cs typeface="Times New Roman" panose="02020603050405020304" pitchFamily="18" charset="0"/>
              </a:rPr>
              <a:t> comme </a:t>
            </a:r>
            <a:r>
              <a:rPr lang="fr-FR" dirty="0">
                <a:latin typeface="Times New Roman" panose="02020603050405020304" pitchFamily="18" charset="0"/>
                <a:cs typeface="Times New Roman" panose="02020603050405020304" pitchFamily="18" charset="0"/>
              </a:rPr>
              <a:t>un moyen et non comme une fin et que d'autres formes de soutien politique sont recherchées, comme les manifestations ou les assemblées de masse</a:t>
            </a:r>
            <a:endParaRPr lang="es-ES" dirty="0">
              <a:latin typeface="Times New Roman" panose="02020603050405020304" pitchFamily="18" charset="0"/>
              <a:cs typeface="Times New Roman" panose="02020603050405020304" pitchFamily="18" charset="0"/>
            </a:endParaRPr>
          </a:p>
          <a:p>
            <a:endParaRPr lang="es-ES" dirty="0"/>
          </a:p>
        </p:txBody>
      </p:sp>
    </p:spTree>
    <p:extLst>
      <p:ext uri="{BB962C8B-B14F-4D97-AF65-F5344CB8AC3E}">
        <p14:creationId xmlns:p14="http://schemas.microsoft.com/office/powerpoint/2010/main" val="7680608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687420-BEB4-45CD-8226-339BE553B8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FDF9783-505A-4FFC-88F3-340E4BC85991}"/>
              </a:ext>
            </a:extLst>
          </p:cNvPr>
          <p:cNvSpPr/>
          <p:nvPr/>
        </p:nvSpPr>
        <p:spPr>
          <a:xfrm>
            <a:off x="268882" y="288080"/>
            <a:ext cx="3673436" cy="2233909"/>
          </a:xfrm>
          <a:prstGeom prst="rect">
            <a:avLst/>
          </a:prstGeom>
        </p:spPr>
        <p:txBody>
          <a:bodyPr vert="horz" lIns="91440" tIns="45720" rIns="91440" bIns="45720" rtlCol="0" anchor="b">
            <a:noAutofit/>
          </a:bodyPr>
          <a:lstStyle/>
          <a:p>
            <a:pPr>
              <a:lnSpc>
                <a:spcPct val="90000"/>
              </a:lnSpc>
              <a:spcBef>
                <a:spcPct val="0"/>
              </a:spcBef>
              <a:spcAft>
                <a:spcPts val="600"/>
              </a:spcAft>
            </a:pPr>
            <a:endParaRPr lang="en-US" sz="2000" b="1" dirty="0">
              <a:latin typeface="+mj-lt"/>
              <a:ea typeface="+mj-ea"/>
              <a:cs typeface="+mj-cs"/>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5AF6ECD-88BE-47AE-B15C-4DD4530B909F}"/>
              </a:ext>
            </a:extLst>
          </p:cNvPr>
          <p:cNvSpPr/>
          <p:nvPr/>
        </p:nvSpPr>
        <p:spPr>
          <a:xfrm>
            <a:off x="166165" y="2521989"/>
            <a:ext cx="4190198" cy="3261415"/>
          </a:xfrm>
          <a:prstGeom prst="rect">
            <a:avLst/>
          </a:prstGeom>
        </p:spPr>
        <p:txBody>
          <a:bodyPr vert="horz" lIns="91440" tIns="45720" rIns="91440" bIns="45720" rtlCol="0" anchor="ctr">
            <a:noAutofit/>
          </a:bodyPr>
          <a:lstStyle/>
          <a:p>
            <a:pPr>
              <a:lnSpc>
                <a:spcPct val="90000"/>
              </a:lnSpc>
              <a:spcBef>
                <a:spcPct val="0"/>
              </a:spcBef>
              <a:spcAft>
                <a:spcPts val="600"/>
              </a:spcAft>
            </a:pPr>
            <a:r>
              <a:rPr lang="fr-FR" sz="2400" dirty="0"/>
              <a:t>Le populisme est le moyen d'amener à la vie politique de grandes masses de citoyens empêchés ou entravés dans l'exercice de leur activité politique. Le problème est qu'elle exige l'adhésion à ses postulats et en particulier au(x) leader(s) qui l'exécute(nt).</a:t>
            </a:r>
            <a:endParaRPr lang="es-ES" sz="2400"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204448" y="354959"/>
            <a:ext cx="4286354" cy="1569660"/>
          </a:xfrm>
          <a:prstGeom prst="rect">
            <a:avLst/>
          </a:prstGeom>
        </p:spPr>
        <p:txBody>
          <a:bodyPr wrap="square">
            <a:spAutoFit/>
          </a:bodyPr>
          <a:lstStyle/>
          <a:p>
            <a:pPr algn="ctr"/>
            <a:r>
              <a:rPr lang="fr-FR" sz="2400" dirty="0"/>
              <a:t>C'est un système instable qui peut revenir à la démocratie, mais qui mène plus généralement à l'autoritarisme</a:t>
            </a:r>
            <a:endParaRPr lang="es-ES" sz="2400" dirty="0"/>
          </a:p>
        </p:txBody>
      </p:sp>
      <p:sp>
        <p:nvSpPr>
          <p:cNvPr id="6" name="CuadroTexto 5"/>
          <p:cNvSpPr txBox="1"/>
          <p:nvPr/>
        </p:nvSpPr>
        <p:spPr>
          <a:xfrm>
            <a:off x="4356363" y="0"/>
            <a:ext cx="4554961" cy="6740307"/>
          </a:xfrm>
          <a:prstGeom prst="rect">
            <a:avLst/>
          </a:prstGeom>
          <a:noFill/>
        </p:spPr>
        <p:txBody>
          <a:bodyPr wrap="square" rtlCol="0">
            <a:spAutoFit/>
          </a:bodyPr>
          <a:lstStyle/>
          <a:p>
            <a:pPr algn="just"/>
            <a:r>
              <a:rPr lang="fr-FR" sz="2400" dirty="0">
                <a:latin typeface="Times New Roman" panose="02020603050405020304" pitchFamily="18" charset="0"/>
                <a:cs typeface="Times New Roman" panose="02020603050405020304" pitchFamily="18" charset="0"/>
              </a:rPr>
              <a:t>Nous l'avons opposé à la "démocratie", </a:t>
            </a:r>
            <a:r>
              <a:rPr lang="fr-FR" sz="2400" dirty="0" smtClean="0">
                <a:latin typeface="Times New Roman" panose="02020603050405020304" pitchFamily="18" charset="0"/>
                <a:cs typeface="Times New Roman" panose="02020603050405020304" pitchFamily="18" charset="0"/>
              </a:rPr>
              <a:t>elle </a:t>
            </a:r>
            <a:r>
              <a:rPr lang="fr-FR" sz="2400" dirty="0">
                <a:latin typeface="Times New Roman" panose="02020603050405020304" pitchFamily="18" charset="0"/>
                <a:cs typeface="Times New Roman" panose="02020603050405020304" pitchFamily="18" charset="0"/>
              </a:rPr>
              <a:t>provoque généralement une masse et un chef qui la dirige, </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 un caractère </a:t>
            </a:r>
            <a:r>
              <a:rPr lang="fr-FR" sz="2400" dirty="0" smtClean="0">
                <a:latin typeface="Times New Roman" panose="02020603050405020304" pitchFamily="18" charset="0"/>
                <a:cs typeface="Times New Roman" panose="02020603050405020304" pitchFamily="18" charset="0"/>
              </a:rPr>
              <a:t>nationaliste.  </a:t>
            </a:r>
            <a:r>
              <a:rPr lang="fr-FR" sz="2400" dirty="0">
                <a:latin typeface="Times New Roman" panose="02020603050405020304" pitchFamily="18" charset="0"/>
                <a:cs typeface="Times New Roman" panose="02020603050405020304" pitchFamily="18" charset="0"/>
              </a:rPr>
              <a:t>Le populisme est fermé à l'universalité et est antagoniste à la vague de multilatéralisme qui est apparue avant la pandémie et qui est naturellement destinée à être poursuivie par l'expansion des nouvelles technologies. Le nationalisme est apparu dans la contestation du Brexit et a été (est) la pierre angulaire qui justifie la sortie du Royaume-Uni de l'Europe.</a:t>
            </a:r>
            <a:endParaRPr lang="es-ES" sz="2400" dirty="0">
              <a:latin typeface="Times New Roman" panose="02020603050405020304" pitchFamily="18" charset="0"/>
              <a:cs typeface="Times New Roman" panose="02020603050405020304" pitchFamily="18" charset="0"/>
            </a:endParaRPr>
          </a:p>
          <a:p>
            <a:pPr algn="just"/>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670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95536" y="332656"/>
            <a:ext cx="8568952" cy="830997"/>
          </a:xfrm>
          <a:prstGeom prst="rect">
            <a:avLst/>
          </a:prstGeom>
          <a:noFill/>
        </p:spPr>
        <p:txBody>
          <a:bodyPr wrap="square" rtlCol="0">
            <a:spAutoFit/>
          </a:bodyPr>
          <a:lstStyle/>
          <a:p>
            <a:r>
              <a:rPr lang="es-ES" sz="2400" dirty="0" smtClean="0"/>
              <a:t>.</a:t>
            </a:r>
            <a:endParaRPr lang="es-ES" sz="2400" dirty="0"/>
          </a:p>
          <a:p>
            <a:endParaRPr lang="es-ES" sz="2400" dirty="0"/>
          </a:p>
        </p:txBody>
      </p:sp>
      <p:pic>
        <p:nvPicPr>
          <p:cNvPr id="4" name="Imagen 3"/>
          <p:cNvPicPr>
            <a:picLocks noChangeAspect="1"/>
          </p:cNvPicPr>
          <p:nvPr/>
        </p:nvPicPr>
        <p:blipFill>
          <a:blip r:embed="rId3"/>
          <a:stretch>
            <a:fillRect/>
          </a:stretch>
        </p:blipFill>
        <p:spPr>
          <a:xfrm>
            <a:off x="899592" y="3006142"/>
            <a:ext cx="5256584" cy="4206169"/>
          </a:xfrm>
          <a:prstGeom prst="rect">
            <a:avLst/>
          </a:prstGeom>
        </p:spPr>
      </p:pic>
      <p:sp>
        <p:nvSpPr>
          <p:cNvPr id="5" name="CuadroTexto 4"/>
          <p:cNvSpPr txBox="1"/>
          <p:nvPr/>
        </p:nvSpPr>
        <p:spPr>
          <a:xfrm>
            <a:off x="179512" y="332656"/>
            <a:ext cx="8280920" cy="2677656"/>
          </a:xfrm>
          <a:prstGeom prst="rect">
            <a:avLst/>
          </a:prstGeom>
          <a:noFill/>
        </p:spPr>
        <p:txBody>
          <a:bodyPr wrap="square" rtlCol="0">
            <a:spAutoFit/>
          </a:bodyPr>
          <a:lstStyle/>
          <a:p>
            <a:r>
              <a:rPr lang="fr-FR" sz="2400" b="1" dirty="0"/>
              <a:t>Le populisme en Argentine.  </a:t>
            </a:r>
            <a:endParaRPr lang="es-ES" sz="2400" b="1" dirty="0"/>
          </a:p>
          <a:p>
            <a:r>
              <a:rPr lang="fr-FR" sz="2400" dirty="0"/>
              <a:t>	On a tendance à considérer que tous les gouvernements démocratiques élus ont été qualifiés de gouvernements populistes par certains analystes, à l'exception de Fernando de la Rúa (1999-2001</a:t>
            </a:r>
            <a:r>
              <a:rPr lang="fr-FR" dirty="0"/>
              <a:t>). </a:t>
            </a:r>
            <a:r>
              <a:rPr lang="fr-FR" sz="2400" dirty="0"/>
              <a:t>Je considère que c'est faux: Alvear, Frondizi, Illia et Alfonsín n'étaient pas populistes, Macri non </a:t>
            </a:r>
            <a:r>
              <a:rPr lang="fr-FR" sz="2400" dirty="0" smtClean="0"/>
              <a:t>plus et Peron etè un dictateur dan ses deux premier presidences.</a:t>
            </a:r>
            <a:endParaRPr lang="es-ES" sz="2400" dirty="0"/>
          </a:p>
        </p:txBody>
      </p:sp>
    </p:spTree>
    <p:extLst>
      <p:ext uri="{BB962C8B-B14F-4D97-AF65-F5344CB8AC3E}">
        <p14:creationId xmlns:p14="http://schemas.microsoft.com/office/powerpoint/2010/main" val="1117582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7504" y="0"/>
            <a:ext cx="8856984" cy="3323987"/>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Il existe plusieurs explications à la prédominance du populisme en Argentine. La première est qu'il existe en </a:t>
            </a:r>
            <a:r>
              <a:rPr lang="fr-FR" sz="2400" dirty="0" smtClean="0">
                <a:latin typeface="Times New Roman" panose="02020603050405020304" pitchFamily="18" charset="0"/>
                <a:cs typeface="Times New Roman" panose="02020603050405020304" pitchFamily="18" charset="0"/>
              </a:rPr>
              <a:t>une </a:t>
            </a:r>
            <a:r>
              <a:rPr lang="fr-FR" sz="2400" dirty="0">
                <a:latin typeface="Times New Roman" panose="02020603050405020304" pitchFamily="18" charset="0"/>
                <a:cs typeface="Times New Roman" panose="02020603050405020304" pitchFamily="18" charset="0"/>
              </a:rPr>
              <a:t>tradition de caudillismo depuis l'aube de l'indépendance (1816). Il n'y a pas de province qui n'ait pas eu son grand caudillo.  Le caudillismo a existé jusqu'en 1862, avec la présidence de Bartolomé Mitre, mais ne croyez pas que seules ces 46 années ont existé, le caudillismo a survécu et a pris différentes formes, mais même aujourd'hui il y a des provinces avec des propriétaires tels que Rodriguez Saa à San Luis, Isfran au Chaco. </a:t>
            </a:r>
            <a:endParaRPr lang="es-ES" sz="2400" dirty="0">
              <a:latin typeface="Times New Roman" panose="02020603050405020304" pitchFamily="18" charset="0"/>
              <a:cs typeface="Times New Roman" panose="02020603050405020304" pitchFamily="18" charset="0"/>
            </a:endParaRP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336" y="3068960"/>
            <a:ext cx="5976664" cy="4001968"/>
          </a:xfrm>
          <a:prstGeom prst="rect">
            <a:avLst/>
          </a:prstGeom>
        </p:spPr>
      </p:pic>
      <p:sp>
        <p:nvSpPr>
          <p:cNvPr id="2" name="CuadroTexto 1"/>
          <p:cNvSpPr txBox="1"/>
          <p:nvPr/>
        </p:nvSpPr>
        <p:spPr>
          <a:xfrm>
            <a:off x="107504" y="3573016"/>
            <a:ext cx="2808312" cy="3416320"/>
          </a:xfrm>
          <a:prstGeom prst="rect">
            <a:avLst/>
          </a:prstGeom>
          <a:noFill/>
        </p:spPr>
        <p:txBody>
          <a:bodyPr wrap="square" rtlCol="0">
            <a:spAutoFit/>
          </a:bodyPr>
          <a:lstStyle/>
          <a:p>
            <a:pPr algn="ctr"/>
            <a:r>
              <a:rPr lang="fr-FR" sz="2400" dirty="0"/>
              <a:t> Le second raison du populisme est lié à quelque chose de très compliqué qui englobe presque toute la vie argentine et la teinte depuis 1945 : le péronisme</a:t>
            </a:r>
            <a:endParaRPr lang="es-ES" sz="2400" dirty="0"/>
          </a:p>
        </p:txBody>
      </p:sp>
    </p:spTree>
    <p:extLst>
      <p:ext uri="{BB962C8B-B14F-4D97-AF65-F5344CB8AC3E}">
        <p14:creationId xmlns:p14="http://schemas.microsoft.com/office/powerpoint/2010/main" val="1829697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4524315"/>
          </a:xfrm>
          <a:prstGeom prst="rect">
            <a:avLst/>
          </a:prstGeom>
          <a:noFill/>
        </p:spPr>
        <p:txBody>
          <a:bodyPr wrap="square" rtlCol="0">
            <a:spAutoFit/>
          </a:bodyPr>
          <a:lstStyle/>
          <a:p>
            <a:pPr algn="just"/>
            <a:r>
              <a:rPr lang="fr-FR" sz="2400" dirty="0"/>
              <a:t>La situation sociale est alarmante, comme l'a dit le ministre du </a:t>
            </a:r>
            <a:r>
              <a:rPr lang="fr-FR" sz="2400" dirty="0" smtClean="0"/>
              <a:t>développement Daniel </a:t>
            </a:r>
            <a:r>
              <a:rPr lang="fr-FR" sz="2400" dirty="0"/>
              <a:t>Arroyo : "La situation est critique, la situation sociale en Argentine est très compliquée, ce n'est pas les 47 % de pauvreté que nous avons connus au deuxième trimestre de l'année dernière, mais c'est clairement une situation critique". Les chiffres sont éloquents si on les examine en détail : l'impact le plus important de la pauvreté concerne les enfants de moins de 14 ans, population dans laquelle l'indice atteint 57,7 %. En outre, l'indice d'indigence s'est établi </a:t>
            </a:r>
            <a:r>
              <a:rPr lang="fr-FR" sz="2400"/>
              <a:t>à </a:t>
            </a:r>
            <a:r>
              <a:rPr lang="fr-FR" sz="2400" smtClean="0"/>
              <a:t>13,5 </a:t>
            </a:r>
            <a:r>
              <a:rPr lang="fr-FR" sz="2400" dirty="0"/>
              <a:t>%, contre 8 % au second semestre 2019. D'ici 2021, les perspectives de l'Indec indiquent que le nombre de personnes pauvres atteindra 50 %.</a:t>
            </a:r>
            <a:endParaRPr lang="es-ES" sz="2400" dirty="0"/>
          </a:p>
          <a:p>
            <a:pPr algn="ctr"/>
            <a:endParaRPr lang="es-E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789040"/>
            <a:ext cx="5554439" cy="326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612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8748464" cy="3785652"/>
          </a:xfrm>
          <a:prstGeom prst="rect">
            <a:avLst/>
          </a:prstGeom>
        </p:spPr>
        <p:txBody>
          <a:bodyPr wrap="square">
            <a:spAutoFit/>
          </a:bodyPr>
          <a:lstStyle/>
          <a:p>
            <a:r>
              <a:rPr lang="fr-FR" sz="2400" dirty="0"/>
              <a:t>Le pays semble être divisé en deux: ceux qui vivent du populisme et ravagent la pauvreté sur un territoire immense avec la corruption à tous les niveaux et le mépris des normes légales et ceux qui essaient d'obtenir un pays meilleur avec la production et le respect des règles.</a:t>
            </a:r>
            <a:endParaRPr lang="es-ES" sz="2400" dirty="0"/>
          </a:p>
          <a:p>
            <a:r>
              <a:rPr lang="fr-FR" sz="2400" dirty="0"/>
              <a:t>C'est une société effrayée, aggravée par la pandémie, désorientée par le manque de vaccins et le privilège que les personnes et les entités ont dû leur accorder. Le chômage s'aggrave en raison de la pandémie et du manque de capitaux à investir dans des travaux productifs. Et dans la majorité, l'idée que dans un avenir proche, ils seront pires prédomine.</a:t>
            </a:r>
            <a:endParaRPr lang="es-ES" sz="2400" dirty="0"/>
          </a:p>
        </p:txBody>
      </p:sp>
      <p:pic>
        <p:nvPicPr>
          <p:cNvPr id="3" name="Imagen 2"/>
          <p:cNvPicPr>
            <a:picLocks noChangeAspect="1"/>
          </p:cNvPicPr>
          <p:nvPr/>
        </p:nvPicPr>
        <p:blipFill>
          <a:blip r:embed="rId2"/>
          <a:stretch>
            <a:fillRect/>
          </a:stretch>
        </p:blipFill>
        <p:spPr>
          <a:xfrm>
            <a:off x="3275856" y="3671986"/>
            <a:ext cx="2927600" cy="2992085"/>
          </a:xfrm>
          <a:prstGeom prst="rect">
            <a:avLst/>
          </a:prstGeom>
        </p:spPr>
      </p:pic>
    </p:spTree>
    <p:extLst>
      <p:ext uri="{BB962C8B-B14F-4D97-AF65-F5344CB8AC3E}">
        <p14:creationId xmlns:p14="http://schemas.microsoft.com/office/powerpoint/2010/main" val="2081293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3046988"/>
          </a:xfrm>
          <a:prstGeom prst="rect">
            <a:avLst/>
          </a:prstGeom>
          <a:noFill/>
        </p:spPr>
        <p:txBody>
          <a:bodyPr wrap="square" rtlCol="0">
            <a:spAutoFit/>
          </a:bodyPr>
          <a:lstStyle/>
          <a:p>
            <a:r>
              <a:rPr lang="fr-FR" dirty="0" smtClean="0"/>
              <a:t>  </a:t>
            </a:r>
            <a:r>
              <a:rPr lang="fr-FR" sz="2400" b="1" dirty="0"/>
              <a:t>Le populisme en Italie</a:t>
            </a:r>
            <a:endParaRPr lang="es-ES" sz="2400" dirty="0"/>
          </a:p>
          <a:p>
            <a:r>
              <a:rPr lang="fr-FR" sz="2400" dirty="0"/>
              <a:t>	Le populisme italien a l'influence fasciste, mais aussi celle du parti de tout homme (l'uomo qualunque). Marco Tarchi, dans son essai L'Italia populista, reconstruit les événements du populisme en Italie où les moments de confiance minimale dans la politique (et dans les représentants politiques) ont eu lieu avec la Seconde Guerre mondiale et avec la dénonciation de la corruption du système politique qui est apparue au grand jour après les enquêtes de Mani Pulite</a:t>
            </a:r>
            <a:endParaRPr lang="es-ES" sz="2400" dirty="0"/>
          </a:p>
        </p:txBody>
      </p:sp>
      <p:sp>
        <p:nvSpPr>
          <p:cNvPr id="3" name="Rectángulo 2"/>
          <p:cNvSpPr/>
          <p:nvPr/>
        </p:nvSpPr>
        <p:spPr>
          <a:xfrm>
            <a:off x="0" y="3212976"/>
            <a:ext cx="8964488" cy="3785652"/>
          </a:xfrm>
          <a:prstGeom prst="rect">
            <a:avLst/>
          </a:prstGeom>
        </p:spPr>
        <p:txBody>
          <a:bodyPr wrap="square">
            <a:spAutoFit/>
          </a:bodyPr>
          <a:lstStyle/>
          <a:p>
            <a:r>
              <a:rPr lang="fr-FR" sz="2400" dirty="0"/>
              <a:t>Une </a:t>
            </a:r>
            <a:r>
              <a:rPr lang="fr-FR" sz="2400" dirty="0" smtClean="0"/>
              <a:t>caractéristique </a:t>
            </a:r>
            <a:r>
              <a:rPr lang="fr-FR" sz="2400" dirty="0"/>
              <a:t>du populisme italien actuel est l'élimination </a:t>
            </a:r>
            <a:r>
              <a:rPr lang="fr-FR" sz="2400" dirty="0" smtClean="0"/>
              <a:t>indifférente </a:t>
            </a:r>
            <a:r>
              <a:rPr lang="fr-FR" sz="2400" dirty="0"/>
              <a:t>de positions antérieures, pour de simples raisons de commodité. La Ligue et le Mouvement 5 étoiles sont partis de deux organisations fondatrices qui, aujourd'hui, ont été frappées par un coup silencieux et soudain. Les premiers parlent même de sécession et d'indépendance des régions du nord (jusqu'à une région historique pas trop décisive de la vallée du Pô) ; les seconds rejettent l'accord avec les différentes forces politiques et expriment l'aversion programmatique pour tous les partis qui s'était manifestée dans les exécutifs précédents</a:t>
            </a:r>
            <a:r>
              <a:rPr lang="fr-FR" dirty="0"/>
              <a:t>. </a:t>
            </a:r>
            <a:endParaRPr lang="es-ES" sz="2400" dirty="0">
              <a:solidFill>
                <a:srgbClr val="FF0000"/>
              </a:solidFill>
            </a:endParaRPr>
          </a:p>
        </p:txBody>
      </p:sp>
    </p:spTree>
    <p:extLst>
      <p:ext uri="{BB962C8B-B14F-4D97-AF65-F5344CB8AC3E}">
        <p14:creationId xmlns:p14="http://schemas.microsoft.com/office/powerpoint/2010/main" val="3699301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2572</TotalTime>
  <Words>1292</Words>
  <Application>Microsoft Office PowerPoint</Application>
  <PresentationFormat>Presentación en pantalla (4:3)</PresentationFormat>
  <Paragraphs>46</Paragraphs>
  <Slides>16</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Times New Roman</vt:lpstr>
      <vt:lpstr>Office Theme</vt:lpstr>
      <vt:lpstr>LE POPULISME EN ITALIE ET EN ARGENTINE VU DE LA SOCIÉTÉ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¿POR QUÉ LA ÉTICA ESTABLECE CRITERIOS PARA LOS SISTEMAS INTELIGENTES?</dc:title>
  <dc:creator>Fernanda Martino Avila</dc:creator>
  <cp:lastModifiedBy>Martino</cp:lastModifiedBy>
  <cp:revision>84</cp:revision>
  <dcterms:created xsi:type="dcterms:W3CDTF">2020-08-02T14:29:13Z</dcterms:created>
  <dcterms:modified xsi:type="dcterms:W3CDTF">2021-07-05T19:38:35Z</dcterms:modified>
</cp:coreProperties>
</file>